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303" r:id="rId5"/>
    <p:sldId id="302" r:id="rId6"/>
    <p:sldId id="304" r:id="rId7"/>
    <p:sldId id="305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CE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3892C8-9E30-43BC-89F7-63EE29BF4033}" v="16" dt="2026-09-05T07:55:17.3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52759" autoAdjust="0"/>
  </p:normalViewPr>
  <p:slideViewPr>
    <p:cSldViewPr snapToGrid="0">
      <p:cViewPr varScale="1">
        <p:scale>
          <a:sx n="47" d="100"/>
          <a:sy n="47" d="100"/>
        </p:scale>
        <p:origin x="1845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er Lindgren" userId="275dc003-1082-4c81-899c-ac3e5e4edf57" providerId="ADAL" clId="{33653DB3-6E57-4056-A00B-AE8EB65C9301}"/>
    <pc:docChg chg="modSld">
      <pc:chgData name="Christofer Lindgren" userId="275dc003-1082-4c81-899c-ac3e5e4edf57" providerId="ADAL" clId="{33653DB3-6E57-4056-A00B-AE8EB65C9301}" dt="2026-09-05T07:55:17.346" v="15" actId="20577"/>
      <pc:docMkLst>
        <pc:docMk/>
      </pc:docMkLst>
      <pc:sldChg chg="modSp">
        <pc:chgData name="Christofer Lindgren" userId="275dc003-1082-4c81-899c-ac3e5e4edf57" providerId="ADAL" clId="{33653DB3-6E57-4056-A00B-AE8EB65C9301}" dt="2026-09-05T07:55:17.346" v="15" actId="20577"/>
        <pc:sldMkLst>
          <pc:docMk/>
          <pc:sldMk cId="2842197702" sldId="304"/>
        </pc:sldMkLst>
        <pc:spChg chg="mod">
          <ac:chgData name="Christofer Lindgren" userId="275dc003-1082-4c81-899c-ac3e5e4edf57" providerId="ADAL" clId="{33653DB3-6E57-4056-A00B-AE8EB65C9301}" dt="2026-09-05T07:55:17.346" v="15" actId="20577"/>
          <ac:spMkLst>
            <pc:docMk/>
            <pc:sldMk cId="2842197702" sldId="304"/>
            <ac:spMk id="8" creationId="{86C5B928-9A25-0DD2-9099-6A7DFCEE222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51066-EBBB-4773-AE34-3C25B4D6703B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D5E3E-E823-48F4-A058-2655F4FA4C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8693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cs typeface="Calibri"/>
              </a:rPr>
              <a:t>INSTRUKTION</a:t>
            </a:r>
            <a:r>
              <a:rPr lang="en-US" dirty="0">
                <a:cs typeface="Calibri"/>
              </a:rPr>
              <a:t>:</a:t>
            </a:r>
          </a:p>
          <a:p>
            <a:r>
              <a:rPr lang="en-US" dirty="0" err="1">
                <a:cs typeface="Calibri"/>
              </a:rPr>
              <a:t>Utifrån</a:t>
            </a:r>
            <a:r>
              <a:rPr lang="en-US" dirty="0">
                <a:cs typeface="Calibri"/>
              </a:rPr>
              <a:t> den </a:t>
            </a:r>
            <a:r>
              <a:rPr lang="en-US" dirty="0" err="1">
                <a:cs typeface="Calibri"/>
              </a:rPr>
              <a:t>problembild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vi </a:t>
            </a:r>
            <a:r>
              <a:rPr lang="en-US" dirty="0" err="1">
                <a:cs typeface="Calibri"/>
              </a:rPr>
              <a:t>har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prioriterat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viktig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att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arbeta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vidare</a:t>
            </a:r>
            <a:r>
              <a:rPr lang="en-US" dirty="0">
                <a:cs typeface="Calibri"/>
              </a:rPr>
              <a:t> med ska vi nu ta </a:t>
            </a:r>
            <a:r>
              <a:rPr lang="en-US" dirty="0" err="1">
                <a:cs typeface="Calibri"/>
              </a:rPr>
              <a:t>fram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förslag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lösningar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problemet</a:t>
            </a:r>
            <a:r>
              <a:rPr lang="en-US" dirty="0">
                <a:cs typeface="Calibri"/>
              </a:rPr>
              <a:t>. Och det ska vi </a:t>
            </a:r>
            <a:r>
              <a:rPr lang="en-US" dirty="0" err="1">
                <a:cs typeface="Calibri"/>
              </a:rPr>
              <a:t>göra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genom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att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bli</a:t>
            </a:r>
            <a:r>
              <a:rPr lang="en-US" dirty="0">
                <a:cs typeface="Calibri"/>
              </a:rPr>
              <a:t> lite </a:t>
            </a:r>
            <a:r>
              <a:rPr lang="en-US" dirty="0" err="1">
                <a:cs typeface="Calibri"/>
              </a:rPr>
              <a:t>kreativa</a:t>
            </a:r>
            <a:r>
              <a:rPr lang="en-US" dirty="0">
                <a:cs typeface="Calibri"/>
              </a:rPr>
              <a:t> och </a:t>
            </a:r>
            <a:r>
              <a:rPr lang="en-US" dirty="0" err="1">
                <a:cs typeface="Calibri"/>
              </a:rPr>
              <a:t>lekfulla</a:t>
            </a:r>
            <a:r>
              <a:rPr lang="en-US" dirty="0">
                <a:cs typeface="Calibri"/>
              </a:rPr>
              <a:t>! (</a:t>
            </a:r>
            <a:r>
              <a:rPr lang="en-US" i="1" dirty="0">
                <a:cs typeface="Calibri"/>
              </a:rPr>
              <a:t>om det </a:t>
            </a:r>
            <a:r>
              <a:rPr lang="en-US" i="1" dirty="0" err="1">
                <a:cs typeface="Calibri"/>
              </a:rPr>
              <a:t>känns</a:t>
            </a:r>
            <a:r>
              <a:rPr lang="en-US" i="1" dirty="0">
                <a:cs typeface="Calibri"/>
              </a:rPr>
              <a:t> </a:t>
            </a:r>
            <a:r>
              <a:rPr lang="en-US" i="1" dirty="0" err="1">
                <a:cs typeface="Calibri"/>
              </a:rPr>
              <a:t>rätt</a:t>
            </a:r>
            <a:r>
              <a:rPr lang="en-US" i="1" dirty="0">
                <a:cs typeface="Calibri"/>
              </a:rPr>
              <a:t>: ta med er </a:t>
            </a:r>
            <a:r>
              <a:rPr lang="en-US" i="1" dirty="0" err="1">
                <a:cs typeface="Calibri"/>
              </a:rPr>
              <a:t>leksaker</a:t>
            </a:r>
            <a:r>
              <a:rPr lang="en-US" i="1" dirty="0">
                <a:cs typeface="Calibri"/>
              </a:rPr>
              <a:t>/</a:t>
            </a:r>
            <a:r>
              <a:rPr lang="en-US" i="1" dirty="0" err="1">
                <a:cs typeface="Calibri"/>
              </a:rPr>
              <a:t>bilder</a:t>
            </a:r>
            <a:r>
              <a:rPr lang="en-US" i="1" dirty="0">
                <a:cs typeface="Calibri"/>
              </a:rPr>
              <a:t> </a:t>
            </a:r>
            <a:r>
              <a:rPr lang="en-US" i="1" dirty="0" err="1">
                <a:cs typeface="Calibri"/>
              </a:rPr>
              <a:t>som</a:t>
            </a:r>
            <a:r>
              <a:rPr lang="en-US" i="1" dirty="0">
                <a:cs typeface="Calibri"/>
              </a:rPr>
              <a:t> </a:t>
            </a:r>
            <a:r>
              <a:rPr lang="en-US" i="1" dirty="0" err="1">
                <a:cs typeface="Calibri"/>
              </a:rPr>
              <a:t>symboliserar</a:t>
            </a:r>
            <a:r>
              <a:rPr lang="en-US" i="1" dirty="0">
                <a:cs typeface="Calibri"/>
              </a:rPr>
              <a:t> de </a:t>
            </a:r>
            <a:r>
              <a:rPr lang="en-US" i="1" dirty="0" err="1">
                <a:cs typeface="Calibri"/>
              </a:rPr>
              <a:t>tre</a:t>
            </a:r>
            <a:r>
              <a:rPr lang="en-US" i="1" dirty="0">
                <a:cs typeface="Calibri"/>
              </a:rPr>
              <a:t> </a:t>
            </a:r>
            <a:r>
              <a:rPr lang="en-US" i="1" dirty="0" err="1">
                <a:cs typeface="Calibri"/>
              </a:rPr>
              <a:t>grupperna</a:t>
            </a:r>
            <a:r>
              <a:rPr lang="en-US" i="1" dirty="0">
                <a:cs typeface="Calibri"/>
              </a:rPr>
              <a:t> och visa </a:t>
            </a:r>
            <a:r>
              <a:rPr lang="en-US" i="1" dirty="0" err="1">
                <a:cs typeface="Calibri"/>
              </a:rPr>
              <a:t>upp</a:t>
            </a:r>
            <a:r>
              <a:rPr lang="en-US" i="1" dirty="0">
                <a:cs typeface="Calibri"/>
              </a:rPr>
              <a:t> dem </a:t>
            </a:r>
            <a:r>
              <a:rPr lang="en-US" i="1" dirty="0" err="1">
                <a:cs typeface="Calibri"/>
              </a:rPr>
              <a:t>när</a:t>
            </a:r>
            <a:r>
              <a:rPr lang="en-US" i="1" dirty="0">
                <a:cs typeface="Calibri"/>
              </a:rPr>
              <a:t> </a:t>
            </a:r>
            <a:r>
              <a:rPr lang="en-US" i="1" dirty="0" err="1">
                <a:cs typeface="Calibri"/>
              </a:rPr>
              <a:t>ni</a:t>
            </a:r>
            <a:r>
              <a:rPr lang="en-US" i="1" dirty="0">
                <a:cs typeface="Calibri"/>
              </a:rPr>
              <a:t> </a:t>
            </a:r>
            <a:r>
              <a:rPr lang="en-US" i="1" dirty="0" err="1">
                <a:cs typeface="Calibri"/>
              </a:rPr>
              <a:t>presenterar</a:t>
            </a:r>
            <a:r>
              <a:rPr lang="en-US" i="1" dirty="0">
                <a:cs typeface="Calibri"/>
              </a:rPr>
              <a:t> </a:t>
            </a:r>
            <a:r>
              <a:rPr lang="en-US" i="1" dirty="0" err="1">
                <a:cs typeface="Calibri"/>
              </a:rPr>
              <a:t>grupperna</a:t>
            </a:r>
            <a:r>
              <a:rPr lang="en-US" dirty="0">
                <a:cs typeface="Calibri"/>
              </a:rPr>
              <a:t>)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Vi </a:t>
            </a:r>
            <a:r>
              <a:rPr lang="en-US" dirty="0" err="1">
                <a:cs typeface="Calibri"/>
              </a:rPr>
              <a:t>har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delat</a:t>
            </a:r>
            <a:r>
              <a:rPr lang="en-US" dirty="0">
                <a:cs typeface="Calibri"/>
              </a:rPr>
              <a:t> in er </a:t>
            </a:r>
            <a:r>
              <a:rPr lang="en-US" dirty="0" err="1">
                <a:cs typeface="Calibri"/>
              </a:rPr>
              <a:t>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grupper</a:t>
            </a:r>
            <a:r>
              <a:rPr lang="en-US" dirty="0">
                <a:cs typeface="Calibri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En av </a:t>
            </a:r>
            <a:r>
              <a:rPr lang="en-US" dirty="0" err="1">
                <a:cs typeface="Calibri"/>
              </a:rPr>
              <a:t>grupperna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är</a:t>
            </a:r>
            <a:r>
              <a:rPr lang="en-US" dirty="0">
                <a:cs typeface="Calibri"/>
              </a:rPr>
              <a:t> “</a:t>
            </a:r>
            <a:r>
              <a:rPr lang="en-US" dirty="0" err="1">
                <a:cs typeface="Calibri"/>
              </a:rPr>
              <a:t>Prisvinnarna</a:t>
            </a:r>
            <a:r>
              <a:rPr lang="en-US" dirty="0">
                <a:cs typeface="Calibri"/>
              </a:rPr>
              <a:t>”! Ni </a:t>
            </a:r>
            <a:r>
              <a:rPr lang="en-US" dirty="0" err="1">
                <a:cs typeface="Calibri"/>
              </a:rPr>
              <a:t>har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vunnit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ett</a:t>
            </a:r>
            <a:r>
              <a:rPr lang="en-US" dirty="0">
                <a:cs typeface="Calibri"/>
              </a:rPr>
              <a:t> pris för er </a:t>
            </a:r>
            <a:r>
              <a:rPr lang="en-US" dirty="0" err="1">
                <a:cs typeface="Calibri"/>
              </a:rPr>
              <a:t>modell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har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löst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problemet</a:t>
            </a:r>
            <a:r>
              <a:rPr lang="en-US" dirty="0">
                <a:cs typeface="Calibri"/>
              </a:rPr>
              <a:t> X (</a:t>
            </a:r>
            <a:r>
              <a:rPr lang="en-US" i="1" dirty="0" err="1">
                <a:cs typeface="Calibri"/>
              </a:rPr>
              <a:t>dvs</a:t>
            </a:r>
            <a:r>
              <a:rPr lang="en-US" i="1" dirty="0">
                <a:cs typeface="Calibri"/>
              </a:rPr>
              <a:t> den </a:t>
            </a:r>
            <a:r>
              <a:rPr lang="en-US" i="1" dirty="0" err="1">
                <a:cs typeface="Calibri"/>
              </a:rPr>
              <a:t>prioriterade</a:t>
            </a:r>
            <a:r>
              <a:rPr lang="en-US" i="1" dirty="0">
                <a:cs typeface="Calibri"/>
              </a:rPr>
              <a:t> </a:t>
            </a:r>
            <a:r>
              <a:rPr lang="en-US" i="1" dirty="0" err="1">
                <a:cs typeface="Calibri"/>
              </a:rPr>
              <a:t>problembilden</a:t>
            </a:r>
            <a:r>
              <a:rPr lang="en-US" i="1" dirty="0">
                <a:cs typeface="Calibri"/>
              </a:rPr>
              <a:t>). </a:t>
            </a:r>
            <a:r>
              <a:rPr lang="en-US" i="0" dirty="0">
                <a:cs typeface="Calibri"/>
              </a:rPr>
              <a:t>Alla </a:t>
            </a:r>
            <a:r>
              <a:rPr lang="en-US" i="0" dirty="0" err="1">
                <a:cs typeface="Calibri"/>
              </a:rPr>
              <a:t>i</a:t>
            </a:r>
            <a:r>
              <a:rPr lang="en-US" i="0" dirty="0">
                <a:cs typeface="Calibri"/>
              </a:rPr>
              <a:t> Sverige </a:t>
            </a:r>
            <a:r>
              <a:rPr lang="en-US" i="0" dirty="0" err="1">
                <a:cs typeface="Calibri"/>
              </a:rPr>
              <a:t>är</a:t>
            </a:r>
            <a:r>
              <a:rPr lang="en-US" i="0" dirty="0">
                <a:cs typeface="Calibri"/>
              </a:rPr>
              <a:t> nu </a:t>
            </a:r>
            <a:r>
              <a:rPr lang="en-US" i="0" dirty="0" err="1">
                <a:cs typeface="Calibri"/>
              </a:rPr>
              <a:t>supernyfikna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på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att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få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reda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på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mer</a:t>
            </a:r>
            <a:r>
              <a:rPr lang="en-US" i="0" dirty="0">
                <a:cs typeface="Calibri"/>
              </a:rPr>
              <a:t> om </a:t>
            </a:r>
            <a:r>
              <a:rPr lang="en-US" i="0" dirty="0" err="1">
                <a:cs typeface="Calibri"/>
              </a:rPr>
              <a:t>vad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ni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har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kommit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på</a:t>
            </a:r>
            <a:r>
              <a:rPr lang="en-US" i="0" dirty="0">
                <a:cs typeface="Calibri"/>
              </a:rPr>
              <a:t>! </a:t>
            </a:r>
            <a:r>
              <a:rPr lang="en-US" i="0" dirty="0" err="1">
                <a:cs typeface="Calibri"/>
              </a:rPr>
              <a:t>Så</a:t>
            </a:r>
            <a:r>
              <a:rPr lang="en-US" i="0" dirty="0">
                <a:cs typeface="Calibri"/>
              </a:rPr>
              <a:t> vi </a:t>
            </a:r>
            <a:r>
              <a:rPr lang="en-US" i="0" dirty="0" err="1">
                <a:cs typeface="Calibri"/>
              </a:rPr>
              <a:t>vill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att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ni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skriver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ner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vad</a:t>
            </a:r>
            <a:r>
              <a:rPr lang="en-US" i="0" dirty="0">
                <a:cs typeface="Calibri"/>
              </a:rPr>
              <a:t> er </a:t>
            </a:r>
            <a:r>
              <a:rPr lang="en-US" i="0" dirty="0" err="1">
                <a:cs typeface="Calibri"/>
              </a:rPr>
              <a:t>modell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innehåller</a:t>
            </a:r>
            <a:r>
              <a:rPr lang="en-US" i="0" dirty="0">
                <a:cs typeface="Calibri"/>
              </a:rPr>
              <a:t> för </a:t>
            </a:r>
            <a:r>
              <a:rPr lang="en-US" i="0" dirty="0" err="1">
                <a:cs typeface="Calibri"/>
              </a:rPr>
              <a:t>olika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arbetssätt</a:t>
            </a:r>
            <a:r>
              <a:rPr lang="en-US" i="0" dirty="0">
                <a:cs typeface="Calibri"/>
              </a:rPr>
              <a:t>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dirty="0">
                <a:cs typeface="Calibri"/>
              </a:rPr>
              <a:t>Den </a:t>
            </a:r>
            <a:r>
              <a:rPr lang="en-US" i="0" dirty="0" err="1">
                <a:cs typeface="Calibri"/>
              </a:rPr>
              <a:t>andra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gruppen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är</a:t>
            </a:r>
            <a:r>
              <a:rPr lang="en-US" i="0" dirty="0">
                <a:cs typeface="Calibri"/>
              </a:rPr>
              <a:t> “</a:t>
            </a:r>
            <a:r>
              <a:rPr lang="en-US" i="0" dirty="0" err="1">
                <a:cs typeface="Calibri"/>
              </a:rPr>
              <a:t>Makthavarna</a:t>
            </a:r>
            <a:r>
              <a:rPr lang="en-US" i="0" dirty="0">
                <a:cs typeface="Calibri"/>
              </a:rPr>
              <a:t>”. Ni </a:t>
            </a:r>
            <a:r>
              <a:rPr lang="en-US" i="0" dirty="0" err="1">
                <a:cs typeface="Calibri"/>
              </a:rPr>
              <a:t>har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som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genom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ett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trollslag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fått</a:t>
            </a:r>
            <a:r>
              <a:rPr lang="en-US" i="0" dirty="0">
                <a:cs typeface="Calibri"/>
              </a:rPr>
              <a:t> all </a:t>
            </a:r>
            <a:r>
              <a:rPr lang="en-US" i="0" dirty="0" err="1">
                <a:cs typeface="Calibri"/>
              </a:rPr>
              <a:t>makt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i</a:t>
            </a:r>
            <a:r>
              <a:rPr lang="en-US" i="0" dirty="0">
                <a:cs typeface="Calibri"/>
              </a:rPr>
              <a:t> era </a:t>
            </a:r>
            <a:r>
              <a:rPr lang="en-US" i="0" dirty="0" err="1">
                <a:cs typeface="Calibri"/>
              </a:rPr>
              <a:t>organisationer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att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förändra</a:t>
            </a:r>
            <a:r>
              <a:rPr lang="en-US" i="0" dirty="0">
                <a:cs typeface="Calibri"/>
              </a:rPr>
              <a:t> det </a:t>
            </a:r>
            <a:r>
              <a:rPr lang="en-US" i="0" dirty="0" err="1">
                <a:cs typeface="Calibri"/>
              </a:rPr>
              <a:t>ni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vill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så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att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problemet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kan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lösas</a:t>
            </a:r>
            <a:r>
              <a:rPr lang="en-US" i="0" dirty="0">
                <a:cs typeface="Calibri"/>
              </a:rPr>
              <a:t>. </a:t>
            </a:r>
            <a:r>
              <a:rPr lang="en-US" i="0" dirty="0" err="1">
                <a:cs typeface="Calibri"/>
              </a:rPr>
              <a:t>Så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passa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på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att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genomföra</a:t>
            </a:r>
            <a:r>
              <a:rPr lang="en-US" i="0" dirty="0">
                <a:cs typeface="Calibri"/>
              </a:rPr>
              <a:t> det </a:t>
            </a:r>
            <a:r>
              <a:rPr lang="en-US" i="0" dirty="0" err="1">
                <a:cs typeface="Calibri"/>
              </a:rPr>
              <a:t>ni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vill</a:t>
            </a:r>
            <a:r>
              <a:rPr lang="en-US" i="0" dirty="0">
                <a:cs typeface="Calibri"/>
              </a:rPr>
              <a:t> nu </a:t>
            </a:r>
            <a:r>
              <a:rPr lang="en-US" i="0" dirty="0" err="1">
                <a:cs typeface="Calibri"/>
              </a:rPr>
              <a:t>medan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ni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har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makten</a:t>
            </a:r>
            <a:r>
              <a:rPr lang="en-US" i="0" dirty="0">
                <a:cs typeface="Calibri"/>
              </a:rPr>
              <a:t> – och </a:t>
            </a:r>
            <a:r>
              <a:rPr lang="en-US" i="0" dirty="0" err="1">
                <a:cs typeface="Calibri"/>
              </a:rPr>
              <a:t>anteckna</a:t>
            </a:r>
            <a:r>
              <a:rPr lang="en-US" i="0" dirty="0">
                <a:cs typeface="Calibri"/>
              </a:rPr>
              <a:t> det </a:t>
            </a:r>
            <a:r>
              <a:rPr lang="en-US" i="0" dirty="0" err="1">
                <a:cs typeface="Calibri"/>
              </a:rPr>
              <a:t>ni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vill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göra</a:t>
            </a:r>
            <a:r>
              <a:rPr lang="en-US" i="0" dirty="0">
                <a:cs typeface="Calibri"/>
              </a:rPr>
              <a:t>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dirty="0">
                <a:cs typeface="Calibri"/>
              </a:rPr>
              <a:t>Den </a:t>
            </a:r>
            <a:r>
              <a:rPr lang="en-US" i="0" dirty="0" err="1">
                <a:cs typeface="Calibri"/>
              </a:rPr>
              <a:t>tredje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gruppen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är</a:t>
            </a:r>
            <a:r>
              <a:rPr lang="en-US" i="0" dirty="0">
                <a:cs typeface="Calibri"/>
              </a:rPr>
              <a:t> “</a:t>
            </a:r>
            <a:r>
              <a:rPr lang="en-US" i="0" dirty="0" err="1">
                <a:cs typeface="Calibri"/>
              </a:rPr>
              <a:t>Tidsresenärerna</a:t>
            </a:r>
            <a:r>
              <a:rPr lang="en-US" i="0" dirty="0">
                <a:cs typeface="Calibri"/>
              </a:rPr>
              <a:t>”. Ni </a:t>
            </a:r>
            <a:r>
              <a:rPr lang="en-US" i="0" dirty="0" err="1">
                <a:cs typeface="Calibri"/>
              </a:rPr>
              <a:t>har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färdats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genom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tiden</a:t>
            </a:r>
            <a:r>
              <a:rPr lang="en-US" i="0" dirty="0">
                <a:cs typeface="Calibri"/>
              </a:rPr>
              <a:t> och </a:t>
            </a:r>
            <a:r>
              <a:rPr lang="en-US" i="0" dirty="0" err="1">
                <a:cs typeface="Calibri"/>
              </a:rPr>
              <a:t>landat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i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år</a:t>
            </a:r>
            <a:r>
              <a:rPr lang="en-US" i="0" dirty="0">
                <a:cs typeface="Calibri"/>
              </a:rPr>
              <a:t> 2075 och </a:t>
            </a:r>
            <a:r>
              <a:rPr lang="en-US" i="0" dirty="0" err="1">
                <a:cs typeface="Calibri"/>
              </a:rPr>
              <a:t>som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genom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ett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mirakel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är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problemet</a:t>
            </a:r>
            <a:r>
              <a:rPr lang="en-US" i="0" dirty="0">
                <a:cs typeface="Calibri"/>
              </a:rPr>
              <a:t> X </a:t>
            </a:r>
            <a:r>
              <a:rPr lang="en-US" i="0" dirty="0" err="1">
                <a:cs typeface="Calibri"/>
              </a:rPr>
              <a:t>då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löst</a:t>
            </a:r>
            <a:r>
              <a:rPr lang="en-US" i="0" dirty="0">
                <a:cs typeface="Calibri"/>
              </a:rPr>
              <a:t>. Ni </a:t>
            </a:r>
            <a:r>
              <a:rPr lang="en-US" i="0" dirty="0" err="1">
                <a:cs typeface="Calibri"/>
              </a:rPr>
              <a:t>får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tillfälle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att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intervjua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några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personer</a:t>
            </a:r>
            <a:r>
              <a:rPr lang="en-US" i="0" dirty="0">
                <a:cs typeface="Calibri"/>
              </a:rPr>
              <a:t> och </a:t>
            </a:r>
            <a:r>
              <a:rPr lang="en-US" i="0" dirty="0" err="1">
                <a:cs typeface="Calibri"/>
              </a:rPr>
              <a:t>samlar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på</a:t>
            </a:r>
            <a:r>
              <a:rPr lang="en-US" i="0" dirty="0">
                <a:cs typeface="Calibri"/>
              </a:rPr>
              <a:t> er </a:t>
            </a:r>
            <a:r>
              <a:rPr lang="en-US" i="0" dirty="0" err="1">
                <a:cs typeface="Calibri"/>
              </a:rPr>
              <a:t>kunskaper</a:t>
            </a:r>
            <a:r>
              <a:rPr lang="en-US" i="0" dirty="0">
                <a:cs typeface="Calibri"/>
              </a:rPr>
              <a:t> och </a:t>
            </a:r>
            <a:r>
              <a:rPr lang="en-US" i="0" dirty="0" err="1">
                <a:cs typeface="Calibri"/>
              </a:rPr>
              <a:t>erfarenheter</a:t>
            </a:r>
            <a:r>
              <a:rPr lang="en-US" i="0" dirty="0">
                <a:cs typeface="Calibri"/>
              </a:rPr>
              <a:t> om </a:t>
            </a:r>
            <a:r>
              <a:rPr lang="en-US" i="0" dirty="0" err="1">
                <a:cs typeface="Calibri"/>
              </a:rPr>
              <a:t>vad</a:t>
            </a:r>
            <a:r>
              <a:rPr lang="en-US" i="0" dirty="0">
                <a:cs typeface="Calibri"/>
              </a:rPr>
              <a:t> de </a:t>
            </a:r>
            <a:r>
              <a:rPr lang="en-US" i="0" dirty="0" err="1">
                <a:cs typeface="Calibri"/>
              </a:rPr>
              <a:t>gör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i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framtiden</a:t>
            </a:r>
            <a:r>
              <a:rPr lang="en-US" i="0" dirty="0">
                <a:cs typeface="Calibri"/>
              </a:rPr>
              <a:t>. </a:t>
            </a:r>
            <a:r>
              <a:rPr lang="en-US" i="0" dirty="0" err="1">
                <a:cs typeface="Calibri"/>
              </a:rPr>
              <a:t>Skriv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ned</a:t>
            </a:r>
            <a:r>
              <a:rPr lang="en-US" i="0" dirty="0">
                <a:cs typeface="Calibri"/>
              </a:rPr>
              <a:t> era </a:t>
            </a:r>
            <a:r>
              <a:rPr lang="en-US" i="0" dirty="0" err="1">
                <a:cs typeface="Calibri"/>
              </a:rPr>
              <a:t>sammanfattningar</a:t>
            </a:r>
            <a:r>
              <a:rPr lang="en-US" i="0" dirty="0">
                <a:cs typeface="Calibri"/>
              </a:rPr>
              <a:t> om </a:t>
            </a:r>
            <a:r>
              <a:rPr lang="en-US" i="0" dirty="0" err="1">
                <a:cs typeface="Calibri"/>
              </a:rPr>
              <a:t>vad</a:t>
            </a:r>
            <a:r>
              <a:rPr lang="en-US" i="0" dirty="0">
                <a:cs typeface="Calibri"/>
              </a:rPr>
              <a:t> man </a:t>
            </a:r>
            <a:r>
              <a:rPr lang="en-US" i="0" dirty="0" err="1">
                <a:cs typeface="Calibri"/>
              </a:rPr>
              <a:t>gör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år</a:t>
            </a:r>
            <a:r>
              <a:rPr lang="en-US" i="0" dirty="0">
                <a:cs typeface="Calibri"/>
              </a:rPr>
              <a:t> 2075!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i="0" dirty="0"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i="0" dirty="0">
                <a:cs typeface="Calibri"/>
              </a:rPr>
              <a:t>Ni </a:t>
            </a:r>
            <a:r>
              <a:rPr lang="en-US" i="0" dirty="0" err="1">
                <a:cs typeface="Calibri"/>
              </a:rPr>
              <a:t>kommer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att</a:t>
            </a:r>
            <a:r>
              <a:rPr lang="en-US" i="0" dirty="0">
                <a:cs typeface="Calibri"/>
              </a:rPr>
              <a:t> ha XX </a:t>
            </a:r>
            <a:r>
              <a:rPr lang="en-US" i="0" dirty="0" err="1">
                <a:cs typeface="Calibri"/>
              </a:rPr>
              <a:t>minuter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på</a:t>
            </a:r>
            <a:r>
              <a:rPr lang="en-US" i="0" dirty="0">
                <a:cs typeface="Calibri"/>
              </a:rPr>
              <a:t> er </a:t>
            </a:r>
            <a:r>
              <a:rPr lang="en-US" i="0" dirty="0" err="1">
                <a:cs typeface="Calibri"/>
              </a:rPr>
              <a:t>att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arbeta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i</a:t>
            </a:r>
            <a:r>
              <a:rPr lang="en-US" i="0" dirty="0">
                <a:cs typeface="Calibri"/>
              </a:rPr>
              <a:t> respective </a:t>
            </a:r>
            <a:r>
              <a:rPr lang="en-US" i="0" dirty="0" err="1">
                <a:cs typeface="Calibri"/>
              </a:rPr>
              <a:t>grupp</a:t>
            </a:r>
            <a:r>
              <a:rPr lang="en-US" i="0" dirty="0">
                <a:cs typeface="Calibri"/>
              </a:rPr>
              <a:t> och </a:t>
            </a:r>
            <a:r>
              <a:rPr lang="en-US" i="0" dirty="0" err="1">
                <a:cs typeface="Calibri"/>
              </a:rPr>
              <a:t>därefter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kommer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ni</a:t>
            </a:r>
            <a:r>
              <a:rPr lang="en-US" i="0" dirty="0">
                <a:cs typeface="Calibri"/>
              </a:rPr>
              <a:t> sedan </a:t>
            </a:r>
            <a:r>
              <a:rPr lang="en-US" i="0" dirty="0" err="1">
                <a:cs typeface="Calibri"/>
              </a:rPr>
              <a:t>få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berätta</a:t>
            </a:r>
            <a:r>
              <a:rPr lang="en-US" i="0" dirty="0">
                <a:cs typeface="Calibri"/>
              </a:rPr>
              <a:t> för </a:t>
            </a:r>
            <a:r>
              <a:rPr lang="en-US" i="0" dirty="0" err="1">
                <a:cs typeface="Calibri"/>
              </a:rPr>
              <a:t>varandra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i</a:t>
            </a:r>
            <a:r>
              <a:rPr lang="en-US" i="0" dirty="0">
                <a:cs typeface="Calibri"/>
              </a:rPr>
              <a:t> </a:t>
            </a:r>
            <a:r>
              <a:rPr lang="en-US" i="0" dirty="0" err="1">
                <a:cs typeface="Calibri"/>
              </a:rPr>
              <a:t>helgrupp</a:t>
            </a:r>
            <a:r>
              <a:rPr lang="en-US" i="0" dirty="0">
                <a:cs typeface="Calibri"/>
              </a:rPr>
              <a:t> om era </a:t>
            </a:r>
            <a:r>
              <a:rPr lang="en-US" i="0" dirty="0" err="1">
                <a:cs typeface="Calibri"/>
              </a:rPr>
              <a:t>förslag</a:t>
            </a:r>
            <a:r>
              <a:rPr lang="en-US" i="0" dirty="0">
                <a:cs typeface="Calibri"/>
              </a:rPr>
              <a:t>.</a:t>
            </a:r>
            <a:endParaRPr lang="en-US" dirty="0">
              <a:cs typeface="Calibri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92603-B9AF-47D3-9CF2-1D0F781590A4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8605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9B028-4F58-0904-7867-29ECADD6E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7174AB4-8AD0-36DB-D285-AD0CDDCAD2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B51EFBFF-9057-00C1-2017-3C9C704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Tvärtommetoden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är en kreativ problemlösnings- och idégenereringsmetod där man medvetet utgår från motsatsen till det man vill uppnå. Syftet är att bryta invanda tankemönster och få fram nya idéer. 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Metoden går till så här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Ange målet eller problemet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Exempel: "Hur kan vi skapa ett bra samarbete i gruppen?"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Vänd på frågan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Formulera motsatsen: "Hur kan vi skapa ett så dåligt samarbete som möjligt?" 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Brainstorma negativa idéer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Låt gruppen komma på så många "dåliga" förslag som möjligt.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Exempel: 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Ingen lyssnar på varandra.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 för sent till möten.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Undanhåll viktig information. 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Nästa steg är sedan att_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Vänd idéerna till positiva motsatser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Lyssna aktivt på varandra.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 i tid.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Dela information öppet. 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Utveckla konkreta åtgärder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 tid finns över, låt gruppen diskutera hur man kan konkret arbeta för att uppnå de positiva alternativen. 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Syftet med metoden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 hjälper deltagare att tänka i nya banor.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 minskar prestationskrav eftersom det ofta är lättare att komma på "dåliga" idéer först.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 synliggör sådant som gruppen tar för givet men som är viktigt för framgång. </a:t>
            </a:r>
            <a:endParaRPr lang="sv-SE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9E78F0F-C113-B318-E465-AB36C36591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92603-B9AF-47D3-9CF2-1D0F781590A4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8371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9ABB5-FAA3-A0E7-C904-547249042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5029BD8-CC77-B1AD-7841-375F7F4859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2E2DAA1A-DA56-6746-E888-0C4D6F00E5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EB3B840-3B26-40AB-0002-761658B8B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92603-B9AF-47D3-9CF2-1D0F781590A4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5023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03DDBB-C343-DE2F-5DB1-612FC90414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3FD89B0-77E1-8E33-5F66-6E13672ED2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A0A34AC-FD6D-8284-4929-C4E0C3E85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2FD5-F91D-4235-8048-7EA36526D12A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D3AAD29-3B22-07F6-3B63-AEE9D73E1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030CC15-DECE-2774-A9FD-668A6CA03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8362-4431-4670-B2AE-447EC8857A9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3381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A626654-71FE-ED5D-4F29-D86212E66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87A4FA9-8251-6B24-1B01-8C5E07BCFE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16BAD15-F17B-195D-8401-200701FFD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2FD5-F91D-4235-8048-7EA36526D12A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FDC0BBF-5643-BA7B-6F2D-304C5A04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807C05E-4597-DF5D-E1FF-833FE16D5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8362-4431-4670-B2AE-447EC8857A9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1473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B50903-D24D-1301-35D7-8E3D98842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1079FB9-1B50-B056-3AFD-FC21B2293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9FA236C-FB44-5A78-AD8A-EC3F1C920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2FD5-F91D-4235-8048-7EA36526D12A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01A48D7-04B6-2D21-A90C-4295FA63F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07E72BC-6B8E-9F46-209D-82DD34F10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8362-4431-4670-B2AE-447EC8857A9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9569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0DA116-F7E4-20AF-94B3-F341C66CF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8504971-DD7C-C41E-54E5-292892FB87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BA955A5-9276-21F2-391E-DA451999CF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680C16F-0543-E4F4-53BF-F27AE1250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2FD5-F91D-4235-8048-7EA36526D12A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89C7E4-676E-15AD-715F-5851E1C25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E1DC69F-48FA-D709-0D41-A27E18FD8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8362-4431-4670-B2AE-447EC8857A9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3710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D64866-308D-90B2-F5B8-8D4B80966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4007908-1A38-D262-458A-A807C9EC3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FEB0BA5-F8ED-D096-1296-80E5F58AB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BDDD359-C410-FE24-AEA6-3EABB3462E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C0EF47E-8550-EB69-A9F3-10E8628CF0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52B8431-2657-C98A-434D-B26960A23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2FD5-F91D-4235-8048-7EA36526D12A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54ADC86-AB26-7F7E-6A44-0C0102350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EFFBB16-B508-D729-689F-E2FFAA10D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8362-4431-4670-B2AE-447EC8857A9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1217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F6A1F5-0822-6B17-4FB3-621B59E78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AAAE1EC-8A45-7AC2-316A-EE0767241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2FD5-F91D-4235-8048-7EA36526D12A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A5A6EB6-7548-E556-5FD7-C914BCA2E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09C2F69-7AE2-C950-719F-E658B8CAA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8362-4431-4670-B2AE-447EC8857A9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7525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400893B-DB89-48B1-22F7-E78A191FF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2FD5-F91D-4235-8048-7EA36526D12A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9D837DB-CC76-BC2F-A731-DBA3150FC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23B7A6D-6191-DFA7-5227-296A8F781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8362-4431-4670-B2AE-447EC8857A9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6372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7E07EA-5BF3-0CB7-918C-F77186037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782A889-67ED-266B-52D5-49158156F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56A20DE-987B-8E61-2EBD-B889384EA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3A27FAA-7439-AB11-9DB5-EAFF8ACFA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2FD5-F91D-4235-8048-7EA36526D12A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B197725-3C6E-18E1-E36C-422E0BC06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72C1D1-CF48-6FB8-58D1-4EDD7DEF8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8362-4431-4670-B2AE-447EC8857A9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5859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58514D-6F5F-9AED-5078-31E2C3C4D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B1478AA-AFF5-901C-DA16-F41D7BFABD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E2A9F62-9459-F1E4-2AB7-91F7B6A4A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C430318-9F62-FC78-31AF-312B79CA5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2FD5-F91D-4235-8048-7EA36526D12A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30F160C-2EBA-9AA9-6917-E8CF86FF9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18B8478-A09F-F4A0-4F95-A89B3C1F8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8362-4431-4670-B2AE-447EC8857A9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6631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444C65-F0FD-DE75-BC3A-EC6C6DBD0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36DEE31-A75D-1D40-2F24-DD1B64069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138FB69-8F5D-E736-DFCD-AD96714E8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2FD5-F91D-4235-8048-7EA36526D12A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B4167BE-A039-0CE7-D2D5-33B08E8D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4827E59-6542-2528-155A-C3A3F523B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8362-4431-4670-B2AE-447EC8857A9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6508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9470E1E-CC2B-6690-5145-FEE44C79C7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7DF5310-9157-422B-DAB4-072A081DE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076DCB9-42BB-1EBC-B8BD-206E3FC7C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2FD5-F91D-4235-8048-7EA36526D12A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4DA30BA-F26A-E326-1675-327F7D3DD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2B87DFB-6ED7-7831-55B0-E85B4606C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68362-4431-4670-B2AE-447EC8857A9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479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521CF2-7E1B-E64B-7A11-8467E8F96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A2F5D51-1B96-F84C-7B7F-DE8984490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90D1AD7-331E-F264-1A1C-7B69EBEAEE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6A2FD5-F91D-4235-8048-7EA36526D12A}" type="datetimeFigureOut">
              <a:rPr lang="sv-SE" smtClean="0"/>
              <a:t>2026-09-02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9F801A8-D0CE-D6D5-4707-6FFDC3A845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4BEE78-3013-1049-B488-41D783D48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968362-4431-4670-B2AE-447EC8857A9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691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3570B5E-FABF-7757-F497-740124856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3261" y="1216148"/>
            <a:ext cx="8065477" cy="2387600"/>
          </a:xfrm>
        </p:spPr>
        <p:txBody>
          <a:bodyPr>
            <a:normAutofit/>
          </a:bodyPr>
          <a:lstStyle/>
          <a:p>
            <a:r>
              <a:rPr lang="sv-SE" sz="4000" dirty="0"/>
              <a:t>Två exempel på kreativa övningar för att ta fram nya idéer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C33FBA9-3F57-E1DE-65B9-D00BF99D6B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83393"/>
            <a:ext cx="9144000" cy="1655762"/>
          </a:xfrm>
        </p:spPr>
        <p:txBody>
          <a:bodyPr/>
          <a:lstStyle/>
          <a:p>
            <a:r>
              <a:rPr lang="sv-SE" dirty="0"/>
              <a:t>Välj en av övningarna</a:t>
            </a:r>
          </a:p>
          <a:p>
            <a:pPr marL="457200" indent="-457200">
              <a:buAutoNum type="arabicParenR"/>
            </a:pPr>
            <a:r>
              <a:rPr lang="sv-SE" dirty="0"/>
              <a:t>Makthavare, Tidsresenärer, Prisvinnare</a:t>
            </a:r>
          </a:p>
          <a:p>
            <a:pPr marL="457200" indent="-457200">
              <a:buAutoNum type="arabicParenR"/>
            </a:pPr>
            <a:r>
              <a:rPr lang="sv-SE" dirty="0"/>
              <a:t>Tvärtomövning</a:t>
            </a:r>
          </a:p>
        </p:txBody>
      </p:sp>
    </p:spTree>
    <p:extLst>
      <p:ext uri="{BB962C8B-B14F-4D97-AF65-F5344CB8AC3E}">
        <p14:creationId xmlns:p14="http://schemas.microsoft.com/office/powerpoint/2010/main" val="2166030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2A2320-EA8C-E7FF-6518-1A9147F15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05" y="35571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Helvetica" panose="020B0604020202020204" pitchFamily="34" charset="0"/>
              </a:rPr>
              <a:t>Ta </a:t>
            </a:r>
            <a:r>
              <a:rPr lang="en-US" sz="4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Helvetica" panose="020B0604020202020204" pitchFamily="34" charset="0"/>
              </a:rPr>
              <a:t>fram</a:t>
            </a:r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Helvetica" panose="020B0604020202020204" pitchFamily="34" charset="0"/>
              </a:rPr>
              <a:t> </a:t>
            </a:r>
            <a:r>
              <a:rPr lang="en-US" sz="4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Helvetica" panose="020B0604020202020204" pitchFamily="34" charset="0"/>
              </a:rPr>
              <a:t>idéer</a:t>
            </a:r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Helvetica" panose="020B0604020202020204" pitchFamily="34" charset="0"/>
              </a:rPr>
              <a:t> om </a:t>
            </a:r>
            <a:r>
              <a:rPr lang="en-US" sz="4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Helvetica" panose="020B0604020202020204" pitchFamily="34" charset="0"/>
              </a:rPr>
              <a:t>lösningar</a:t>
            </a:r>
            <a:endParaRPr lang="sv-SE" sz="2800" dirty="0">
              <a:latin typeface="+mn-lt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F6C01FF-E713-DB0C-C7E9-63725D616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687" y="1877628"/>
            <a:ext cx="10515600" cy="491205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sz="2400" dirty="0">
                <a:latin typeface="Helvetica"/>
                <a:cs typeface="Calibri"/>
              </a:rPr>
              <a:t>Utgå från den prioriterade problem-</a:t>
            </a:r>
            <a:br>
              <a:rPr lang="sv-SE" sz="2400" dirty="0">
                <a:latin typeface="Helvetica"/>
                <a:cs typeface="Calibri"/>
              </a:rPr>
            </a:br>
            <a:r>
              <a:rPr lang="sv-SE" sz="2400" dirty="0">
                <a:latin typeface="Helvetica"/>
                <a:cs typeface="Calibri"/>
              </a:rPr>
              <a:t>bilden och skapa flera idéer om </a:t>
            </a:r>
            <a:br>
              <a:rPr lang="sv-SE" sz="2400" dirty="0">
                <a:latin typeface="Helvetica"/>
                <a:cs typeface="Calibri"/>
              </a:rPr>
            </a:br>
            <a:r>
              <a:rPr lang="sv-SE" sz="2400" dirty="0">
                <a:latin typeface="Helvetica"/>
                <a:cs typeface="Calibri"/>
              </a:rPr>
              <a:t>lösningar.  </a:t>
            </a:r>
            <a:endParaRPr lang="sv-SE" dirty="0">
              <a:cs typeface="Calibri" panose="020F0502020204030204"/>
            </a:endParaRPr>
          </a:p>
          <a:p>
            <a:r>
              <a:rPr lang="sv-SE" sz="2400" dirty="0">
                <a:latin typeface="Helvetica"/>
                <a:cs typeface="Calibri"/>
              </a:rPr>
              <a:t>Anteckna på papper. </a:t>
            </a:r>
          </a:p>
          <a:p>
            <a:r>
              <a:rPr lang="sv-SE" sz="2400" dirty="0">
                <a:latin typeface="Helvetica"/>
                <a:cs typeface="Calibri"/>
              </a:rPr>
              <a:t>Återberätta i helgrupp. </a:t>
            </a:r>
          </a:p>
          <a:p>
            <a:endParaRPr lang="sv-SE" sz="2400" dirty="0">
              <a:highlight>
                <a:srgbClr val="FFFF00"/>
              </a:highlight>
              <a:latin typeface="Helvetica"/>
              <a:cs typeface="Calibri"/>
            </a:endParaRPr>
          </a:p>
        </p:txBody>
      </p:sp>
      <p:pic>
        <p:nvPicPr>
          <p:cNvPr id="5" name="Platshållare för innehåll 3">
            <a:extLst>
              <a:ext uri="{FF2B5EF4-FFF2-40B4-BE49-F238E27FC236}">
                <a16:creationId xmlns:a16="http://schemas.microsoft.com/office/drawing/2014/main" id="{6A625B59-8106-30EF-2C96-3AF8AEB66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263" y="4073951"/>
            <a:ext cx="1425423" cy="1425423"/>
          </a:xfrm>
          <a:prstGeom prst="rect">
            <a:avLst/>
          </a:prstGeom>
        </p:spPr>
      </p:pic>
      <p:pic>
        <p:nvPicPr>
          <p:cNvPr id="6" name="Platshållare för innehåll 3">
            <a:extLst>
              <a:ext uri="{FF2B5EF4-FFF2-40B4-BE49-F238E27FC236}">
                <a16:creationId xmlns:a16="http://schemas.microsoft.com/office/drawing/2014/main" id="{C8950F5B-16AB-6811-2AD2-3DEDAE0DC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1853" y="4073951"/>
            <a:ext cx="1206372" cy="1206372"/>
          </a:xfrm>
          <a:prstGeom prst="rect">
            <a:avLst/>
          </a:prstGeom>
        </p:spPr>
      </p:pic>
      <p:pic>
        <p:nvPicPr>
          <p:cNvPr id="7" name="Platshållare för innehåll 3" descr="Raket med hel fyllning">
            <a:extLst>
              <a:ext uri="{FF2B5EF4-FFF2-40B4-BE49-F238E27FC236}">
                <a16:creationId xmlns:a16="http://schemas.microsoft.com/office/drawing/2014/main" id="{CA582316-D225-3BEE-0F9B-992802E4FF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35546" y="4301425"/>
            <a:ext cx="970474" cy="970474"/>
          </a:xfrm>
          <a:prstGeom prst="rect">
            <a:avLst/>
          </a:prstGeom>
        </p:spPr>
      </p:pic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82060E0F-1D61-F8A1-FEE3-73665EA7B66A}"/>
              </a:ext>
            </a:extLst>
          </p:cNvPr>
          <p:cNvSpPr/>
          <p:nvPr/>
        </p:nvSpPr>
        <p:spPr>
          <a:xfrm>
            <a:off x="5848419" y="1963315"/>
            <a:ext cx="5998041" cy="4438627"/>
          </a:xfrm>
          <a:prstGeom prst="roundRect">
            <a:avLst/>
          </a:prstGeom>
          <a:solidFill>
            <a:srgbClr val="DACED7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endParaRPr lang="sv-SE" sz="2800" dirty="0">
              <a:solidFill>
                <a:sysClr val="windowText" lastClr="000000"/>
              </a:solidFill>
              <a:latin typeface="Helvetica"/>
              <a:cs typeface="Helvetica"/>
            </a:endParaRPr>
          </a:p>
          <a:p>
            <a:endParaRPr lang="sv-SE" sz="2800" dirty="0">
              <a:solidFill>
                <a:sysClr val="windowText" lastClr="000000"/>
              </a:solidFill>
              <a:latin typeface="Helvetica"/>
              <a:cs typeface="Helvetica"/>
            </a:endParaRPr>
          </a:p>
          <a:p>
            <a:endParaRPr lang="sv-SE" sz="2800" dirty="0">
              <a:solidFill>
                <a:sysClr val="windowText" lastClr="000000"/>
              </a:solidFill>
              <a:latin typeface="Helvetica"/>
              <a:cs typeface="Helvetica"/>
            </a:endParaRPr>
          </a:p>
          <a:p>
            <a:endParaRPr lang="sv-SE" sz="2800" dirty="0">
              <a:solidFill>
                <a:sysClr val="windowText" lastClr="000000"/>
              </a:solidFill>
              <a:latin typeface="Helvetica"/>
              <a:cs typeface="Helvetica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E6A4F142-F694-6151-ECB5-1C991C522B26}"/>
              </a:ext>
            </a:extLst>
          </p:cNvPr>
          <p:cNvSpPr txBox="1"/>
          <p:nvPr/>
        </p:nvSpPr>
        <p:spPr>
          <a:xfrm>
            <a:off x="5997505" y="2724799"/>
            <a:ext cx="569986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sv-SE" sz="2000" b="1" dirty="0">
                <a:solidFill>
                  <a:schemeClr val="tx1"/>
                </a:solidFill>
                <a:cs typeface="Calibri"/>
              </a:rPr>
              <a:t>Prisvinnarna</a:t>
            </a:r>
            <a:r>
              <a:rPr lang="sv-SE" sz="2000" dirty="0">
                <a:solidFill>
                  <a:schemeClr val="tx1"/>
                </a:solidFill>
                <a:cs typeface="Calibri"/>
              </a:rPr>
              <a:t>: nästa vecka presenterar ni på en nationell konferens er prisvinnande modell. </a:t>
            </a:r>
            <a:r>
              <a:rPr lang="sv-SE" sz="2000" i="1" dirty="0">
                <a:solidFill>
                  <a:schemeClr val="tx1"/>
                </a:solidFill>
                <a:cs typeface="Calibri"/>
              </a:rPr>
              <a:t>Vilka olika arbetssätt innehåller modellen?</a:t>
            </a:r>
          </a:p>
          <a:p>
            <a:pPr marL="457200" indent="-457200">
              <a:buAutoNum type="arabicParenR"/>
            </a:pPr>
            <a:endParaRPr lang="sv-SE" sz="2000" i="1" dirty="0">
              <a:solidFill>
                <a:schemeClr val="tx1"/>
              </a:solidFill>
              <a:cs typeface="Calibri"/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sv-SE" sz="2000" b="1" dirty="0">
                <a:solidFill>
                  <a:schemeClr val="tx1"/>
                </a:solidFill>
                <a:cs typeface="Calibri"/>
              </a:rPr>
              <a:t>Makthavarna</a:t>
            </a:r>
            <a:r>
              <a:rPr lang="sv-SE" sz="2000" dirty="0">
                <a:solidFill>
                  <a:schemeClr val="tx1"/>
                </a:solidFill>
                <a:cs typeface="Calibri"/>
              </a:rPr>
              <a:t>: ni har all makt att förändra det ni vill i er kommun/region. </a:t>
            </a:r>
            <a:r>
              <a:rPr lang="sv-SE" sz="2000" i="1" dirty="0">
                <a:solidFill>
                  <a:schemeClr val="tx1"/>
                </a:solidFill>
                <a:cs typeface="Calibri"/>
              </a:rPr>
              <a:t>Vad gör ni?</a:t>
            </a:r>
          </a:p>
          <a:p>
            <a:endParaRPr lang="sv-SE" sz="2000" dirty="0">
              <a:solidFill>
                <a:schemeClr val="tx1"/>
              </a:solidFill>
              <a:cs typeface="Calibri"/>
            </a:endParaRPr>
          </a:p>
          <a:p>
            <a:pPr marL="457200" indent="-457200">
              <a:buFont typeface="+mj-lt"/>
              <a:buAutoNum type="arabicPeriod" startAt="3"/>
            </a:pPr>
            <a:r>
              <a:rPr lang="sv-SE" sz="2000" b="1" dirty="0">
                <a:solidFill>
                  <a:schemeClr val="tx1"/>
                </a:solidFill>
                <a:cs typeface="Calibri"/>
              </a:rPr>
              <a:t>Tidsresenärerna</a:t>
            </a:r>
            <a:r>
              <a:rPr lang="sv-SE" sz="2000" dirty="0">
                <a:solidFill>
                  <a:schemeClr val="tx1"/>
                </a:solidFill>
                <a:cs typeface="Calibri"/>
              </a:rPr>
              <a:t>: ni landar i framtiden, det är år 2075. </a:t>
            </a:r>
            <a:r>
              <a:rPr lang="sv-SE" sz="2000" i="1" dirty="0">
                <a:solidFill>
                  <a:schemeClr val="tx1"/>
                </a:solidFill>
                <a:cs typeface="Calibri"/>
              </a:rPr>
              <a:t>Hur arbetar man då för att nå målet?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A7DCA65A-E9F6-67E7-5EA1-57F0DF1FC7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45" y="5634488"/>
            <a:ext cx="961105" cy="1079973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66CD8039-2119-ED81-003D-871D2CF0F6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420" y="68318"/>
            <a:ext cx="2438274" cy="2716596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95421E57-42D2-AD0D-61DE-134E85E53BE1}"/>
              </a:ext>
            </a:extLst>
          </p:cNvPr>
          <p:cNvSpPr txBox="1"/>
          <p:nvPr/>
        </p:nvSpPr>
        <p:spPr>
          <a:xfrm>
            <a:off x="675263" y="261521"/>
            <a:ext cx="1997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Visionsövning</a:t>
            </a:r>
          </a:p>
        </p:txBody>
      </p:sp>
    </p:spTree>
    <p:extLst>
      <p:ext uri="{BB962C8B-B14F-4D97-AF65-F5344CB8AC3E}">
        <p14:creationId xmlns:p14="http://schemas.microsoft.com/office/powerpoint/2010/main" val="317448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9C401-50A3-0CAF-5958-9A7351CB7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33FABD-8738-46E5-C394-9E42A5FEC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05" y="35571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Helvetica" panose="020B0604020202020204" pitchFamily="34" charset="0"/>
              </a:rPr>
              <a:t>Tvärtom-metoden</a:t>
            </a:r>
            <a:endParaRPr lang="sv-SE" sz="2800" dirty="0">
              <a:latin typeface="+mn-lt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86572BC-C865-BB96-55AD-86185FCAA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705" y="2091668"/>
            <a:ext cx="5079334" cy="491205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sz="2200" dirty="0">
                <a:cs typeface="Calibri"/>
              </a:rPr>
              <a:t>Utgå från den prioriterade problembilden, och brainstorma i gruppen</a:t>
            </a:r>
          </a:p>
          <a:p>
            <a:r>
              <a:rPr lang="sv-SE" sz="2200" dirty="0">
                <a:cs typeface="Calibri"/>
              </a:rPr>
              <a:t>Vad är sämsta möjliga sätt att arbeta på för att… [möjliggöra sammanhållen vård och omsorg]</a:t>
            </a:r>
          </a:p>
          <a:p>
            <a:r>
              <a:rPr lang="sv-SE" sz="2200" dirty="0">
                <a:cs typeface="Calibri"/>
              </a:rPr>
              <a:t>Alternativt – hur kan du göra i din yrkesroll för skapa så dåliga förutsättningar som möjligt för…[sammanhållen vård &amp; omsorg] </a:t>
            </a:r>
          </a:p>
          <a:p>
            <a:endParaRPr lang="sv-SE" sz="2400" dirty="0">
              <a:highlight>
                <a:srgbClr val="FFFF00"/>
              </a:highlight>
              <a:latin typeface="Helvetica"/>
              <a:cs typeface="Calibri"/>
            </a:endParaRPr>
          </a:p>
        </p:txBody>
      </p:sp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86C5B928-9A25-0DD2-9099-6A7DFCEE222D}"/>
              </a:ext>
            </a:extLst>
          </p:cNvPr>
          <p:cNvSpPr/>
          <p:nvPr/>
        </p:nvSpPr>
        <p:spPr>
          <a:xfrm>
            <a:off x="5848419" y="1963315"/>
            <a:ext cx="5998041" cy="4438627"/>
          </a:xfrm>
          <a:prstGeom prst="roundRect">
            <a:avLst/>
          </a:prstGeom>
          <a:solidFill>
            <a:srgbClr val="DACED7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sv-SE" sz="2000" dirty="0"/>
              <a:t>Bjud bara in personer som inte vill samverka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sv-SE" sz="20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sv-SE" sz="2000" dirty="0"/>
              <a:t>Berätta inte vad mötet ska handla om eller var det ska vara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sv-SE" sz="2000" dirty="0"/>
              <a:t>Bjud in med mycket kort varsel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sv-SE" sz="20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sv-SE" sz="2000" dirty="0"/>
              <a:t>Skapa dålig stämning och skvallra om allt dåligt som andra gör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CFC7A1E-15C1-2B9C-3D6D-2E456E8B81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45" y="5634488"/>
            <a:ext cx="961105" cy="1079973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6395A82A-4627-4D6F-5F68-B05A13258F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420" y="68318"/>
            <a:ext cx="2438274" cy="2716596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0505C635-C234-2C8D-BE83-5F44342347A9}"/>
              </a:ext>
            </a:extLst>
          </p:cNvPr>
          <p:cNvSpPr txBox="1"/>
          <p:nvPr/>
        </p:nvSpPr>
        <p:spPr>
          <a:xfrm>
            <a:off x="675263" y="261521"/>
            <a:ext cx="1997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Visionsövning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5F88DA5-0AC5-A2CB-B1D4-672E5A0A352E}"/>
              </a:ext>
            </a:extLst>
          </p:cNvPr>
          <p:cNvSpPr txBox="1"/>
          <p:nvPr/>
        </p:nvSpPr>
        <p:spPr>
          <a:xfrm>
            <a:off x="936695" y="1590802"/>
            <a:ext cx="2438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accent3"/>
                </a:solidFill>
              </a:rPr>
              <a:t>Steg 1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4ACBC76E-4509-5E75-43CF-F3ED8AEBE20B}"/>
              </a:ext>
            </a:extLst>
          </p:cNvPr>
          <p:cNvSpPr txBox="1"/>
          <p:nvPr/>
        </p:nvSpPr>
        <p:spPr>
          <a:xfrm>
            <a:off x="6237299" y="2370345"/>
            <a:ext cx="3194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i="1" dirty="0"/>
              <a:t>Ex ”sämsta” samverkan </a:t>
            </a:r>
          </a:p>
        </p:txBody>
      </p:sp>
    </p:spTree>
    <p:extLst>
      <p:ext uri="{BB962C8B-B14F-4D97-AF65-F5344CB8AC3E}">
        <p14:creationId xmlns:p14="http://schemas.microsoft.com/office/powerpoint/2010/main" val="284219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A3965-98B9-C2D8-1639-E0EF5956C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FD209-6634-861A-4B2F-30DECF4F7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05" y="355713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Helvetica" panose="020B0604020202020204" pitchFamily="34" charset="0"/>
              </a:rPr>
              <a:t>Steg 2: </a:t>
            </a:r>
            <a:r>
              <a:rPr lang="en-US" sz="4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Helvetica" panose="020B0604020202020204" pitchFamily="34" charset="0"/>
              </a:rPr>
              <a:t>Tvärtom-tvärtom</a:t>
            </a:r>
            <a:endParaRPr lang="sv-SE" sz="2800" dirty="0">
              <a:latin typeface="+mn-lt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EFC2665-E8FA-338A-FC08-64B32976B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705" y="2091668"/>
            <a:ext cx="5079334" cy="491205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sv-SE" sz="2200" dirty="0">
              <a:cs typeface="Calibri"/>
            </a:endParaRPr>
          </a:p>
          <a:p>
            <a:r>
              <a:rPr lang="sv-SE" sz="2200" dirty="0">
                <a:cs typeface="Calibri"/>
              </a:rPr>
              <a:t>Utgå från era negativa idéer och vänd på dem till positiva motsatser!</a:t>
            </a:r>
          </a:p>
          <a:p>
            <a:r>
              <a:rPr lang="sv-SE" sz="2200" dirty="0">
                <a:cs typeface="Calibri"/>
              </a:rPr>
              <a:t>Konkretisera – diskutera i gruppen hur man kan arbeta i praktiken för att uppnå de positiva alternativen </a:t>
            </a:r>
          </a:p>
          <a:p>
            <a:endParaRPr lang="sv-SE" sz="2400" dirty="0">
              <a:highlight>
                <a:srgbClr val="FFFF00"/>
              </a:highlight>
              <a:latin typeface="Helvetica"/>
              <a:cs typeface="Calibri"/>
            </a:endParaRPr>
          </a:p>
        </p:txBody>
      </p:sp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7758FAB7-CB57-77AE-8372-8F9B0BD441D2}"/>
              </a:ext>
            </a:extLst>
          </p:cNvPr>
          <p:cNvSpPr/>
          <p:nvPr/>
        </p:nvSpPr>
        <p:spPr>
          <a:xfrm>
            <a:off x="5848419" y="1963315"/>
            <a:ext cx="5998041" cy="4438627"/>
          </a:xfrm>
          <a:prstGeom prst="roundRect">
            <a:avLst/>
          </a:prstGeom>
          <a:solidFill>
            <a:srgbClr val="DACED7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sv-SE" sz="2000" dirty="0"/>
              <a:t>Bjud bara in personer som vill samverka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sv-SE" sz="20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sv-SE" sz="2000" dirty="0"/>
              <a:t>Berätta vad mötet ska handla om och var det ska vara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sv-SE" sz="2000" dirty="0"/>
              <a:t>Bjud in med god framförhållning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sv-SE" sz="2000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sv-SE" sz="2000" dirty="0"/>
              <a:t>Skapa god stämning genom att undvika att kritisera det som andra gör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18801E69-07E5-9C71-0AEB-A8BCA38351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45" y="5634488"/>
            <a:ext cx="961105" cy="1079973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0DBFDF32-168A-31E7-AC7E-E8D5C7E1E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420" y="68318"/>
            <a:ext cx="2438274" cy="2716596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7A43C493-E09B-32BB-78BD-4760F6BAD6D3}"/>
              </a:ext>
            </a:extLst>
          </p:cNvPr>
          <p:cNvSpPr txBox="1"/>
          <p:nvPr/>
        </p:nvSpPr>
        <p:spPr>
          <a:xfrm>
            <a:off x="675263" y="261521"/>
            <a:ext cx="1997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Visionsövning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EE515207-D494-4DAD-9709-544F65AAA6EF}"/>
              </a:ext>
            </a:extLst>
          </p:cNvPr>
          <p:cNvSpPr txBox="1"/>
          <p:nvPr/>
        </p:nvSpPr>
        <p:spPr>
          <a:xfrm>
            <a:off x="6237299" y="2370345"/>
            <a:ext cx="3194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i="1" dirty="0"/>
              <a:t>Ex positiva alternativ </a:t>
            </a:r>
          </a:p>
        </p:txBody>
      </p:sp>
    </p:spTree>
    <p:extLst>
      <p:ext uri="{BB962C8B-B14F-4D97-AF65-F5344CB8AC3E}">
        <p14:creationId xmlns:p14="http://schemas.microsoft.com/office/powerpoint/2010/main" val="337887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4119346F40EF540AE184579CDC2C2B6" ma:contentTypeVersion="15" ma:contentTypeDescription="Skapa ett nytt dokument." ma:contentTypeScope="" ma:versionID="bfb0b0d4356a77c26a6474a0b5564a03">
  <xsd:schema xmlns:xsd="http://www.w3.org/2001/XMLSchema" xmlns:xs="http://www.w3.org/2001/XMLSchema" xmlns:p="http://schemas.microsoft.com/office/2006/metadata/properties" xmlns:ns2="c17aedd2-9000-44dc-8f28-a2e47ed4f960" xmlns:ns3="8d9549ae-8c53-4f26-848a-396b1d98d6e0" targetNamespace="http://schemas.microsoft.com/office/2006/metadata/properties" ma:root="true" ma:fieldsID="0ea062123eece8917025c75aafa27633" ns2:_="" ns3:_="">
    <xsd:import namespace="c17aedd2-9000-44dc-8f28-a2e47ed4f960"/>
    <xsd:import namespace="8d9549ae-8c53-4f26-848a-396b1d98d6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  <xsd:element ref="ns2:Indexeratklar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7aedd2-9000-44dc-8f28-a2e47ed4f9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ildmarkeringar" ma:readOnly="false" ma:fieldId="{5cf76f15-5ced-4ddc-b409-7134ff3c332f}" ma:taxonomyMulti="true" ma:sspId="f56b5669-8d4c-4328-81e7-31ab7de9bc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Indexeratklart" ma:index="22" nillable="true" ma:displayName="Indexerat klart" ma:default="1" ma:format="Dropdown" ma:internalName="Indexeratklart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9549ae-8c53-4f26-848a-396b1d98d6e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58139e4b-857e-44c5-b0ed-a145a98c0d31}" ma:internalName="TaxCatchAll" ma:showField="CatchAllData" ma:web="8d9549ae-8c53-4f26-848a-396b1d98d6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dexeratklart xmlns="c17aedd2-9000-44dc-8f28-a2e47ed4f960">true</Indexeratklart>
    <lcf76f155ced4ddcb4097134ff3c332f xmlns="c17aedd2-9000-44dc-8f28-a2e47ed4f960">
      <Terms xmlns="http://schemas.microsoft.com/office/infopath/2007/PartnerControls"/>
    </lcf76f155ced4ddcb4097134ff3c332f>
    <TaxCatchAll xmlns="8d9549ae-8c53-4f26-848a-396b1d98d6e0" xsi:nil="true"/>
  </documentManagement>
</p:properties>
</file>

<file path=customXml/itemProps1.xml><?xml version="1.0" encoding="utf-8"?>
<ds:datastoreItem xmlns:ds="http://schemas.openxmlformats.org/officeDocument/2006/customXml" ds:itemID="{759A666F-2C0E-46C9-81F6-77ED963B1C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7aedd2-9000-44dc-8f28-a2e47ed4f960"/>
    <ds:schemaRef ds:uri="8d9549ae-8c53-4f26-848a-396b1d98d6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9278EA-5D80-4A0B-8F42-5489E97D14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21B59D-3B7C-43DF-AFB1-4D83CABA2C6A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c17aedd2-9000-44dc-8f28-a2e47ed4f960"/>
    <ds:schemaRef ds:uri="http://schemas.openxmlformats.org/package/2006/metadata/core-properties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8d9549ae-8c53-4f26-848a-396b1d98d6e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4059</TotalTime>
  <Words>763</Words>
  <Application>Microsoft Office PowerPoint</Application>
  <PresentationFormat>Bredbild</PresentationFormat>
  <Paragraphs>78</Paragraphs>
  <Slides>4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Helvetica</vt:lpstr>
      <vt:lpstr>Office-tema</vt:lpstr>
      <vt:lpstr>Två exempel på kreativa övningar för att ta fram nya idéer</vt:lpstr>
      <vt:lpstr>Ta fram idéer om lösningar</vt:lpstr>
      <vt:lpstr>Tvärtom-metoden</vt:lpstr>
      <vt:lpstr>Steg 2: Tvärtom-tvärtom</vt:lpstr>
    </vt:vector>
  </TitlesOfParts>
  <Company>Haninge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Cederbom</dc:creator>
  <cp:lastModifiedBy>Christofer Lindgren</cp:lastModifiedBy>
  <cp:revision>6</cp:revision>
  <dcterms:created xsi:type="dcterms:W3CDTF">2026-06-22T07:28:22Z</dcterms:created>
  <dcterms:modified xsi:type="dcterms:W3CDTF">2026-09-05T07:55:36Z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0x010100E4119346F40EF540AE184579CDC2C2B6</vt:lpwstr>
  </property>
  <property fmtid="{D5CDD505-2E9C-101B-9397-08002B2CF9AE}" pid="3" name="MediaServiceImageTags">
    <vt:lpwstr/>
  </property>
</Properties>
</file>