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65"/>
  </p:notesMasterIdLst>
  <p:sldIdLst>
    <p:sldId id="1287" r:id="rId5"/>
    <p:sldId id="1286" r:id="rId6"/>
    <p:sldId id="344" r:id="rId7"/>
    <p:sldId id="1365" r:id="rId8"/>
    <p:sldId id="267" r:id="rId9"/>
    <p:sldId id="1366" r:id="rId10"/>
    <p:sldId id="345" r:id="rId11"/>
    <p:sldId id="346" r:id="rId12"/>
    <p:sldId id="1353" r:id="rId13"/>
    <p:sldId id="284" r:id="rId14"/>
    <p:sldId id="290" r:id="rId15"/>
    <p:sldId id="1354" r:id="rId16"/>
    <p:sldId id="1355" r:id="rId17"/>
    <p:sldId id="1356" r:id="rId18"/>
    <p:sldId id="1357" r:id="rId19"/>
    <p:sldId id="1358" r:id="rId20"/>
    <p:sldId id="1338" r:id="rId21"/>
    <p:sldId id="1339" r:id="rId22"/>
    <p:sldId id="1281" r:id="rId23"/>
    <p:sldId id="1293" r:id="rId24"/>
    <p:sldId id="1283" r:id="rId25"/>
    <p:sldId id="1340" r:id="rId26"/>
    <p:sldId id="350" r:id="rId27"/>
    <p:sldId id="1284" r:id="rId28"/>
    <p:sldId id="1285" r:id="rId29"/>
    <p:sldId id="1367" r:id="rId30"/>
    <p:sldId id="1341" r:id="rId31"/>
    <p:sldId id="1288" r:id="rId32"/>
    <p:sldId id="1289" r:id="rId33"/>
    <p:sldId id="1364" r:id="rId34"/>
    <p:sldId id="1342" r:id="rId35"/>
    <p:sldId id="299" r:id="rId36"/>
    <p:sldId id="297" r:id="rId37"/>
    <p:sldId id="1294" r:id="rId38"/>
    <p:sldId id="1320" r:id="rId39"/>
    <p:sldId id="1359" r:id="rId40"/>
    <p:sldId id="1306" r:id="rId41"/>
    <p:sldId id="1361" r:id="rId42"/>
    <p:sldId id="1360" r:id="rId43"/>
    <p:sldId id="1344" r:id="rId44"/>
    <p:sldId id="1345" r:id="rId45"/>
    <p:sldId id="1310" r:id="rId46"/>
    <p:sldId id="1347" r:id="rId47"/>
    <p:sldId id="1297" r:id="rId48"/>
    <p:sldId id="1298" r:id="rId49"/>
    <p:sldId id="1299" r:id="rId50"/>
    <p:sldId id="1368" r:id="rId51"/>
    <p:sldId id="1348" r:id="rId52"/>
    <p:sldId id="1349" r:id="rId53"/>
    <p:sldId id="1333" r:id="rId54"/>
    <p:sldId id="1318" r:id="rId55"/>
    <p:sldId id="1351" r:id="rId56"/>
    <p:sldId id="1362" r:id="rId57"/>
    <p:sldId id="1319" r:id="rId58"/>
    <p:sldId id="1332" r:id="rId59"/>
    <p:sldId id="1363" r:id="rId60"/>
    <p:sldId id="1331" r:id="rId61"/>
    <p:sldId id="1266" r:id="rId62"/>
    <p:sldId id="1312" r:id="rId63"/>
    <p:sldId id="1313" r:id="rId64"/>
  </p:sldIdLst>
  <p:sldSz cx="12192000" cy="6858000"/>
  <p:notesSz cx="6797675" cy="9926638"/>
  <p:embeddedFontLst>
    <p:embeddedFont>
      <p:font typeface="Comic Sans MS" panose="030F0702030302020204" pitchFamily="66" charset="0"/>
      <p:regular r:id="rId66"/>
      <p:bold r:id="rId67"/>
      <p:italic r:id="rId68"/>
      <p:boldItalic r:id="rId69"/>
    </p:embeddedFont>
    <p:embeddedFont>
      <p:font typeface="Helvetica" panose="020B0604020202020204" pitchFamily="34" charset="0"/>
      <p:regular r:id="rId70"/>
      <p:bold r:id="rId71"/>
      <p:italic r:id="rId72"/>
      <p:boldItalic r:id="rId73"/>
    </p:embeddedFont>
    <p:embeddedFont>
      <p:font typeface="Segoe UI" panose="020B0502040204020203" pitchFamily="34" charset="0"/>
      <p:regular r:id="rId74"/>
      <p:bold r:id="rId75"/>
      <p:italic r:id="rId76"/>
      <p:boldItalic r:id="rId77"/>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6BB730-5BC5-E483-7A39-11F865F5A0CB}" name="Helena Strehlenert" initials="HS" userId="S::Helena.Strehlenert@aldrecentrum.se::160f6fd2-1fb7-4471-985f-5f6fa5ebc1e4" providerId="AD"/>
  <p188:author id="{5B5C8635-2A64-0775-3439-971F4825BDF8}" name="Maria Flink" initials="MF" userId="S::maria.flink@regionstockholm.se::c2d41a4b-352f-4c3e-9d5e-762c32b02a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677F9B-3138-4AB2-942E-BB995D32DD48}" v="3" dt="2026-10-19T10:18:18.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3.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9.fntdata"/><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7.fntdata"/><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5.fntdata"/><Relationship Id="rId75" Type="http://schemas.openxmlformats.org/officeDocument/2006/relationships/font" Target="fonts/font10.fntdata"/><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1.fntdata"/><Relationship Id="rId7" Type="http://schemas.openxmlformats.org/officeDocument/2006/relationships/slide" Target="slides/slide3.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1.fntdata"/></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Skapa idéer om lösningar </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r>
            <a:rPr lang="sv-SE"/>
            <a:t>Fortsätta konkretisera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0441D6AE-4941-4CEB-ADFC-5D34B5DA2684}">
      <dgm:prSet/>
      <dgm:spPr/>
      <dgm:t>
        <a:bodyPr/>
        <a:lstStyle/>
        <a:p>
          <a:r>
            <a:rPr lang="sv-SE"/>
            <a:t>Synliggöra olika perspektiv </a:t>
          </a:r>
        </a:p>
      </dgm:t>
    </dgm:pt>
    <dgm:pt modelId="{26E33383-F4E2-49B2-B9E9-68116060007E}" type="parTrans" cxnId="{3EF35B39-5618-4F6D-A077-5B6383B85F1F}">
      <dgm:prSet/>
      <dgm:spPr/>
      <dgm:t>
        <a:bodyPr/>
        <a:lstStyle/>
        <a:p>
          <a:endParaRPr lang="sv-SE"/>
        </a:p>
      </dgm:t>
    </dgm:pt>
    <dgm:pt modelId="{591A6D99-2DC4-4231-8764-A9A94F15A658}" type="sibTrans" cxnId="{3EF35B39-5618-4F6D-A077-5B6383B85F1F}">
      <dgm:prSet/>
      <dgm:spPr/>
      <dgm:t>
        <a:bodyPr/>
        <a:lstStyle/>
        <a:p>
          <a:endParaRPr lang="sv-SE"/>
        </a:p>
      </dgm:t>
    </dgm:pt>
    <dgm:pt modelId="{7B2D0DF9-03F4-4766-8B50-62B93EB76946}">
      <dgm:prSet/>
      <dgm:spPr/>
      <dgm:t>
        <a:bodyPr/>
        <a:lstStyle/>
        <a:p>
          <a:pPr>
            <a:buFont typeface="Arial" panose="020B0604020202020204" pitchFamily="34" charset="0"/>
            <a:buChar char="•"/>
          </a:pPr>
          <a:r>
            <a:rPr lang="sv-SE"/>
            <a:t>Identifiera gemensamma problem</a:t>
          </a:r>
        </a:p>
      </dgm:t>
    </dgm:pt>
    <dgm:pt modelId="{CA4C627B-CA1D-416B-AEC0-4AE19FA5C7C6}" type="parTrans" cxnId="{1411F05F-D4F1-4D25-8393-BE327F9BDA3E}">
      <dgm:prSet/>
      <dgm:spPr/>
    </dgm:pt>
    <dgm:pt modelId="{D1901283-A1A8-4A1F-8936-7FDF0B671B93}" type="sibTrans" cxnId="{1411F05F-D4F1-4D25-8393-BE327F9BDA3E}">
      <dgm:prSet/>
      <dgm:spPr/>
    </dgm:pt>
    <dgm:pt modelId="{0D6454EA-644F-49DD-BCF4-497C90BA6B5C}">
      <dgm:prSet/>
      <dgm:spPr/>
      <dgm:t>
        <a:bodyPr/>
        <a:lstStyle/>
        <a:p>
          <a:r>
            <a:rPr lang="sv-SE"/>
            <a:t>Prioritera problem</a:t>
          </a:r>
        </a:p>
      </dgm:t>
    </dgm:pt>
    <dgm:pt modelId="{C5FFC994-CF73-47A1-B8E2-3AADEBFF1F75}" type="parTrans" cxnId="{5AE5A89B-EEC2-4455-8645-881AF144A89A}">
      <dgm:prSet/>
      <dgm:spPr/>
    </dgm:pt>
    <dgm:pt modelId="{8E9B354D-5658-43B2-93FE-8B47F20364FC}" type="sibTrans" cxnId="{5AE5A89B-EEC2-4455-8645-881AF144A89A}">
      <dgm:prSet/>
      <dgm:spPr/>
    </dgm:pt>
    <dgm:pt modelId="{2470C18F-F532-4758-A58B-1A3BE9758069}">
      <dgm:prSet/>
      <dgm:spPr/>
      <dgm:t>
        <a:bodyPr/>
        <a:lstStyle/>
        <a:p>
          <a:r>
            <a:rPr lang="sv-SE"/>
            <a:t>Prioritera lösningar</a:t>
          </a:r>
        </a:p>
      </dgm:t>
    </dgm:pt>
    <dgm:pt modelId="{D2FFD524-7996-4F0A-9C2A-118F6D05B348}" type="parTrans" cxnId="{DC70063F-FB6D-416B-9036-41908338D8AF}">
      <dgm:prSet/>
      <dgm:spPr/>
      <dgm:t>
        <a:bodyPr/>
        <a:lstStyle/>
        <a:p>
          <a:endParaRPr lang="sv-SE"/>
        </a:p>
      </dgm:t>
    </dgm:pt>
    <dgm:pt modelId="{443EF8BC-7C7E-4574-BF2D-8FDA1C4A7CCA}" type="sibTrans" cxnId="{DC70063F-FB6D-416B-9036-41908338D8AF}">
      <dgm:prSet/>
      <dgm:spPr/>
      <dgm:t>
        <a:bodyPr/>
        <a:lstStyle/>
        <a:p>
          <a:endParaRPr lang="sv-SE"/>
        </a:p>
      </dgm:t>
    </dgm:pt>
    <dgm:pt modelId="{C64F5B37-0CB0-43DB-AA49-EE72AD5D0840}">
      <dgm:prSet/>
      <dgm:spPr/>
      <dgm:t>
        <a:bodyPr/>
        <a:lstStyle/>
        <a:p>
          <a:r>
            <a:rPr lang="sv-SE"/>
            <a:t>Börja konkretisera lösningar</a:t>
          </a:r>
        </a:p>
      </dgm:t>
    </dgm:pt>
    <dgm:pt modelId="{BF589D13-4E50-414A-AEFF-23C404E3C753}" type="parTrans" cxnId="{C6AF716F-EE90-4F77-8D5A-64C86271CC74}">
      <dgm:prSet/>
      <dgm:spPr/>
      <dgm:t>
        <a:bodyPr/>
        <a:lstStyle/>
        <a:p>
          <a:endParaRPr lang="sv-SE"/>
        </a:p>
      </dgm:t>
    </dgm:pt>
    <dgm:pt modelId="{E015B963-6D5F-4924-8B88-BB4373A5203C}" type="sibTrans" cxnId="{C6AF716F-EE90-4F77-8D5A-64C86271CC74}">
      <dgm:prSet/>
      <dgm:spPr/>
      <dgm:t>
        <a:bodyPr/>
        <a:lstStyle/>
        <a:p>
          <a:endParaRPr lang="sv-SE"/>
        </a:p>
      </dgm:t>
    </dgm:pt>
    <dgm:pt modelId="{92FB090D-6A46-4CA0-A158-C0CF27CA1D90}">
      <dgm:prSet/>
      <dgm:spPr/>
      <dgm:t>
        <a:bodyPr/>
        <a:lstStyle/>
        <a:p>
          <a:r>
            <a:rPr lang="sv-SE"/>
            <a:t>Planera för test eller införande</a:t>
          </a:r>
        </a:p>
      </dgm:t>
    </dgm:pt>
    <dgm:pt modelId="{27DA54BC-BED6-48A5-BC7A-B94F2BCC1A3F}" type="parTrans" cxnId="{35267FC7-8215-492B-9EAB-CB4CAFA992D3}">
      <dgm:prSet/>
      <dgm:spPr/>
      <dgm:t>
        <a:bodyPr/>
        <a:lstStyle/>
        <a:p>
          <a:endParaRPr lang="sv-SE"/>
        </a:p>
      </dgm:t>
    </dgm:pt>
    <dgm:pt modelId="{128CB93F-A4FA-49D0-A0E9-2BE0FBCCBA79}" type="sibTrans" cxnId="{35267FC7-8215-492B-9EAB-CB4CAFA992D3}">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3">
        <dgm:presLayoutVars>
          <dgm:chMax val="0"/>
          <dgm:chPref val="0"/>
          <dgm:bulletEnabled val="1"/>
        </dgm:presLayoutVars>
      </dgm:prSet>
      <dgm:spPr/>
    </dgm:pt>
    <dgm:pt modelId="{FA84A64A-0014-4EAB-A64D-74EF307AA60A}" type="pres">
      <dgm:prSet presAssocID="{2F0413B3-291B-4E86-8268-7042BC85F698}" presName="parSh" presStyleLbl="node1" presStyleIdx="0" presStyleCnt="3"/>
      <dgm:spPr/>
    </dgm:pt>
    <dgm:pt modelId="{F88FF0FE-E5A3-48BA-87B2-D68D8BA375BA}" type="pres">
      <dgm:prSet presAssocID="{2F0413B3-291B-4E86-8268-7042BC85F698}" presName="desTx" presStyleLbl="fgAcc1" presStyleIdx="0" presStyleCnt="3">
        <dgm:presLayoutVars>
          <dgm:bulletEnabled val="1"/>
        </dgm:presLayoutVars>
      </dgm:prSet>
      <dgm:spPr/>
    </dgm:pt>
    <dgm:pt modelId="{26FE0E84-18D1-4BBF-9BB4-EE7E21144601}" type="pres">
      <dgm:prSet presAssocID="{BBF955AD-C209-47FA-A00C-ABB1042CCE0C}" presName="sibTrans" presStyleLbl="sibTrans2D1" presStyleIdx="0" presStyleCnt="2"/>
      <dgm:spPr/>
    </dgm:pt>
    <dgm:pt modelId="{E7925823-72F0-4A20-837D-2063DBD7AD04}" type="pres">
      <dgm:prSet presAssocID="{BBF955AD-C209-47FA-A00C-ABB1042CCE0C}" presName="connTx" presStyleLbl="sibTrans2D1" presStyleIdx="0" presStyleCnt="2"/>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3">
        <dgm:presLayoutVars>
          <dgm:chMax val="0"/>
          <dgm:chPref val="0"/>
          <dgm:bulletEnabled val="1"/>
        </dgm:presLayoutVars>
      </dgm:prSet>
      <dgm:spPr/>
    </dgm:pt>
    <dgm:pt modelId="{B04D4756-05E3-4244-900E-448B31EF2D95}" type="pres">
      <dgm:prSet presAssocID="{D8D15BA4-68C4-42D1-ADBF-A1598E0D706D}" presName="parSh" presStyleLbl="node1" presStyleIdx="1" presStyleCnt="3"/>
      <dgm:spPr/>
    </dgm:pt>
    <dgm:pt modelId="{27647763-E803-4CA7-8B97-322CEAA28D07}" type="pres">
      <dgm:prSet presAssocID="{D8D15BA4-68C4-42D1-ADBF-A1598E0D706D}" presName="desTx" presStyleLbl="fgAcc1" presStyleIdx="1" presStyleCnt="3">
        <dgm:presLayoutVars>
          <dgm:bulletEnabled val="1"/>
        </dgm:presLayoutVars>
      </dgm:prSet>
      <dgm:spPr/>
    </dgm:pt>
    <dgm:pt modelId="{23BB2249-2ECF-46AB-8933-9364CFDBCCCD}" type="pres">
      <dgm:prSet presAssocID="{2D30305B-E471-4E7A-8A94-34357D731080}" presName="sibTrans" presStyleLbl="sibTrans2D1" presStyleIdx="1" presStyleCnt="2"/>
      <dgm:spPr/>
    </dgm:pt>
    <dgm:pt modelId="{43E00601-D689-459F-A2CB-220E583E3240}" type="pres">
      <dgm:prSet presAssocID="{2D30305B-E471-4E7A-8A94-34357D731080}" presName="connTx" presStyleLbl="sibTrans2D1" presStyleIdx="1" presStyleCnt="2"/>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3">
        <dgm:presLayoutVars>
          <dgm:chMax val="0"/>
          <dgm:chPref val="0"/>
          <dgm:bulletEnabled val="1"/>
        </dgm:presLayoutVars>
      </dgm:prSet>
      <dgm:spPr/>
    </dgm:pt>
    <dgm:pt modelId="{D774815B-5918-4788-B530-E4C736DDD10E}" type="pres">
      <dgm:prSet presAssocID="{A7C7C000-F2B0-4DA3-BF8D-B106141357FA}" presName="parSh" presStyleLbl="node1" presStyleIdx="2" presStyleCnt="3"/>
      <dgm:spPr/>
    </dgm:pt>
    <dgm:pt modelId="{4AF00A81-30A0-43BA-A3C5-FC8DFB962DBA}" type="pres">
      <dgm:prSet presAssocID="{A7C7C000-F2B0-4DA3-BF8D-B106141357FA}" presName="desTx" presStyleLbl="fgAcc1" presStyleIdx="2" presStyleCnt="3">
        <dgm:presLayoutVars>
          <dgm:bulletEnabled val="1"/>
        </dgm:presLayoutVars>
      </dgm:prSet>
      <dgm:spPr/>
    </dgm:pt>
  </dgm:ptLst>
  <dgm:cxnLst>
    <dgm:cxn modelId="{E480F502-3DD7-4928-976C-27E6309BCEB1}" type="presOf" srcId="{2470C18F-F532-4758-A58B-1A3BE9758069}" destId="{27647763-E803-4CA7-8B97-322CEAA28D07}" srcOrd="0" destOrd="1" presId="urn:microsoft.com/office/officeart/2005/8/layout/process3"/>
    <dgm:cxn modelId="{D87DB905-5FF0-4768-8C88-714D66CF0E9C}" type="presOf" srcId="{A7C7C000-F2B0-4DA3-BF8D-B106141357FA}" destId="{D774815B-5918-4788-B530-E4C736DDD10E}" srcOrd="1"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E7AC9630-73D2-40F3-BA43-5C219562DE76}" type="presOf" srcId="{C64F5B37-0CB0-43DB-AA49-EE72AD5D0840}" destId="{27647763-E803-4CA7-8B97-322CEAA28D07}" srcOrd="0" destOrd="2"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3EF35B39-5618-4F6D-A077-5B6383B85F1F}" srcId="{2F0413B3-291B-4E86-8268-7042BC85F698}" destId="{0441D6AE-4941-4CEB-ADFC-5D34B5DA2684}" srcOrd="1" destOrd="0" parTransId="{26E33383-F4E2-49B2-B9E9-68116060007E}" sibTransId="{591A6D99-2DC4-4231-8764-A9A94F15A658}"/>
    <dgm:cxn modelId="{051A763C-4258-4912-9893-02C1DA181F42}" type="presOf" srcId="{92FB090D-6A46-4CA0-A158-C0CF27CA1D90}" destId="{4AF00A81-30A0-43BA-A3C5-FC8DFB962DBA}" srcOrd="0" destOrd="1" presId="urn:microsoft.com/office/officeart/2005/8/layout/process3"/>
    <dgm:cxn modelId="{DC70063F-FB6D-416B-9036-41908338D8AF}" srcId="{D8D15BA4-68C4-42D1-ADBF-A1598E0D706D}" destId="{2470C18F-F532-4758-A58B-1A3BE9758069}" srcOrd="1" destOrd="0" parTransId="{D2FFD524-7996-4F0A-9C2A-118F6D05B348}" sibTransId="{443EF8BC-7C7E-4574-BF2D-8FDA1C4A7CCA}"/>
    <dgm:cxn modelId="{1411F05F-D4F1-4D25-8393-BE327F9BDA3E}" srcId="{2F0413B3-291B-4E86-8268-7042BC85F698}" destId="{7B2D0DF9-03F4-4766-8B50-62B93EB76946}" srcOrd="2" destOrd="0" parTransId="{CA4C627B-CA1D-416B-AEC0-4AE19FA5C7C6}" sibTransId="{D1901283-A1A8-4A1F-8936-7FDF0B671B93}"/>
    <dgm:cxn modelId="{7791686B-1D23-4A54-8026-2618BFEEC6D2}" type="presOf" srcId="{0441D6AE-4941-4CEB-ADFC-5D34B5DA2684}" destId="{F88FF0FE-E5A3-48BA-87B2-D68D8BA375BA}" srcOrd="0" destOrd="1" presId="urn:microsoft.com/office/officeart/2005/8/layout/process3"/>
    <dgm:cxn modelId="{C6AF716F-EE90-4F77-8D5A-64C86271CC74}" srcId="{D8D15BA4-68C4-42D1-ADBF-A1598E0D706D}" destId="{C64F5B37-0CB0-43DB-AA49-EE72AD5D0840}" srcOrd="2" destOrd="0" parTransId="{BF589D13-4E50-414A-AEFF-23C404E3C753}" sibTransId="{E015B963-6D5F-4924-8B88-BB4373A5203C}"/>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2EACA85-98E3-4C1F-861F-D543A28C9851}" type="presOf" srcId="{7B2D0DF9-03F4-4766-8B50-62B93EB76946}" destId="{F88FF0FE-E5A3-48BA-87B2-D68D8BA375BA}" srcOrd="0" destOrd="2"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C6B2C39A-8B03-435B-900C-B5F1370ED356}" srcId="{D8D15BA4-68C4-42D1-ADBF-A1598E0D706D}" destId="{D890D716-8E48-4A36-8117-AA59B7B6628B}" srcOrd="0" destOrd="0" parTransId="{ABAAF535-A54D-4F9F-8C02-D25E8675D43D}" sibTransId="{0E0B9F08-0B5E-4AAA-AEC3-0337801EE060}"/>
    <dgm:cxn modelId="{5AE5A89B-EEC2-4455-8645-881AF144A89A}" srcId="{2F0413B3-291B-4E86-8268-7042BC85F698}" destId="{0D6454EA-644F-49DD-BCF4-497C90BA6B5C}" srcOrd="3" destOrd="0" parTransId="{C5FFC994-CF73-47A1-B8E2-3AADEBFF1F75}" sibTransId="{8E9B354D-5658-43B2-93FE-8B47F20364FC}"/>
    <dgm:cxn modelId="{9598A09E-4736-4C04-B44A-2D98141B1ADA}" type="presOf" srcId="{D890D716-8E48-4A36-8117-AA59B7B6628B}" destId="{27647763-E803-4CA7-8B97-322CEAA28D07}" srcOrd="0" destOrd="0" presId="urn:microsoft.com/office/officeart/2005/8/layout/process3"/>
    <dgm:cxn modelId="{75EFC8A8-643C-4C56-A796-F4B84B8E89EF}" type="presOf" srcId="{D8D15BA4-68C4-42D1-ADBF-A1598E0D706D}" destId="{B04D4756-05E3-4244-900E-448B31EF2D95}" srcOrd="1" destOrd="0" presId="urn:microsoft.com/office/officeart/2005/8/layout/process3"/>
    <dgm:cxn modelId="{35267FC7-8215-492B-9EAB-CB4CAFA992D3}" srcId="{A7C7C000-F2B0-4DA3-BF8D-B106141357FA}" destId="{92FB090D-6A46-4CA0-A158-C0CF27CA1D90}" srcOrd="1" destOrd="0" parTransId="{27DA54BC-BED6-48A5-BC7A-B94F2BCC1A3F}" sibTransId="{128CB93F-A4FA-49D0-A0E9-2BE0FBCCBA79}"/>
    <dgm:cxn modelId="{AA0B08CC-71B0-4252-9BF3-2A30D00C75E6}" type="presOf" srcId="{0D6454EA-644F-49DD-BCF4-497C90BA6B5C}" destId="{F88FF0FE-E5A3-48BA-87B2-D68D8BA375BA}" srcOrd="0" destOrd="3" presId="urn:microsoft.com/office/officeart/2005/8/layout/process3"/>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Skapa idéer om lösningar </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r>
            <a:rPr lang="sv-SE"/>
            <a:t>Fortsätta konkretisera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BF3AE713-EF46-4EDE-ADA3-15C8AC961E66}">
      <dgm:prSet/>
      <dgm:spPr/>
      <dgm:t>
        <a:bodyPr/>
        <a:lstStyle/>
        <a:p>
          <a:r>
            <a:rPr lang="sv-SE"/>
            <a:t>Synliggöra olika perspektiv </a:t>
          </a:r>
        </a:p>
      </dgm:t>
    </dgm:pt>
    <dgm:pt modelId="{5D79407A-5784-4CF2-86E7-2DE969AA62A8}" type="parTrans" cxnId="{6E4D6EF9-5555-4BB4-8DDC-AE144A95E600}">
      <dgm:prSet/>
      <dgm:spPr/>
      <dgm:t>
        <a:bodyPr/>
        <a:lstStyle/>
        <a:p>
          <a:endParaRPr lang="sv-SE"/>
        </a:p>
      </dgm:t>
    </dgm:pt>
    <dgm:pt modelId="{23E980A6-A460-4940-A8A8-1DBE55E2FBD0}" type="sibTrans" cxnId="{6E4D6EF9-5555-4BB4-8DDC-AE144A95E600}">
      <dgm:prSet/>
      <dgm:spPr/>
      <dgm:t>
        <a:bodyPr/>
        <a:lstStyle/>
        <a:p>
          <a:endParaRPr lang="sv-SE"/>
        </a:p>
      </dgm:t>
    </dgm:pt>
    <dgm:pt modelId="{14B543A5-7902-4E18-B4FA-034B7492C63D}">
      <dgm:prSet/>
      <dgm:spPr/>
      <dgm:t>
        <a:bodyPr/>
        <a:lstStyle/>
        <a:p>
          <a:r>
            <a:rPr lang="sv-SE"/>
            <a:t>Identifiera gemensamma problem</a:t>
          </a:r>
        </a:p>
      </dgm:t>
    </dgm:pt>
    <dgm:pt modelId="{AC732EF5-46A8-49F9-9440-1A1D4EF2AA9A}" type="parTrans" cxnId="{92D54DA8-E0D4-40CA-90C6-68567C3B3F69}">
      <dgm:prSet/>
      <dgm:spPr/>
      <dgm:t>
        <a:bodyPr/>
        <a:lstStyle/>
        <a:p>
          <a:endParaRPr lang="sv-SE"/>
        </a:p>
      </dgm:t>
    </dgm:pt>
    <dgm:pt modelId="{650A465F-8702-4DBE-B46E-C4DCBDE52BB3}" type="sibTrans" cxnId="{92D54DA8-E0D4-40CA-90C6-68567C3B3F69}">
      <dgm:prSet/>
      <dgm:spPr/>
      <dgm:t>
        <a:bodyPr/>
        <a:lstStyle/>
        <a:p>
          <a:endParaRPr lang="sv-SE"/>
        </a:p>
      </dgm:t>
    </dgm:pt>
    <dgm:pt modelId="{4FED9AC5-AF27-4BB3-AA99-507C4B874902}">
      <dgm:prSet/>
      <dgm:spPr/>
      <dgm:t>
        <a:bodyPr/>
        <a:lstStyle/>
        <a:p>
          <a:r>
            <a:rPr lang="sv-SE"/>
            <a:t>Prioritera problem</a:t>
          </a:r>
        </a:p>
      </dgm:t>
    </dgm:pt>
    <dgm:pt modelId="{C2734C50-09FE-437A-A749-5E728FF9B157}" type="parTrans" cxnId="{B9317571-7CCB-4409-A4E6-9F0EFDC45715}">
      <dgm:prSet/>
      <dgm:spPr/>
      <dgm:t>
        <a:bodyPr/>
        <a:lstStyle/>
        <a:p>
          <a:endParaRPr lang="sv-SE"/>
        </a:p>
      </dgm:t>
    </dgm:pt>
    <dgm:pt modelId="{07B05CC5-6565-4DF3-96CC-589FD91AFB62}" type="sibTrans" cxnId="{B9317571-7CCB-4409-A4E6-9F0EFDC45715}">
      <dgm:prSet/>
      <dgm:spPr/>
      <dgm:t>
        <a:bodyPr/>
        <a:lstStyle/>
        <a:p>
          <a:endParaRPr lang="sv-SE"/>
        </a:p>
      </dgm:t>
    </dgm:pt>
    <dgm:pt modelId="{26D3E81E-3A2E-4480-B0AC-1A56594E0A6A}">
      <dgm:prSet/>
      <dgm:spPr/>
      <dgm:t>
        <a:bodyPr/>
        <a:lstStyle/>
        <a:p>
          <a:r>
            <a:rPr lang="sv-SE"/>
            <a:t>Prioritera lösningar</a:t>
          </a:r>
        </a:p>
      </dgm:t>
    </dgm:pt>
    <dgm:pt modelId="{042855BB-078C-4F11-947D-E1E8D36610B6}" type="parTrans" cxnId="{F32AFA99-FFD8-4340-A615-5316DAEC1E56}">
      <dgm:prSet/>
      <dgm:spPr/>
      <dgm:t>
        <a:bodyPr/>
        <a:lstStyle/>
        <a:p>
          <a:endParaRPr lang="sv-SE"/>
        </a:p>
      </dgm:t>
    </dgm:pt>
    <dgm:pt modelId="{DB9190AF-B478-4305-9791-572C534B54DB}" type="sibTrans" cxnId="{F32AFA99-FFD8-4340-A615-5316DAEC1E56}">
      <dgm:prSet/>
      <dgm:spPr/>
      <dgm:t>
        <a:bodyPr/>
        <a:lstStyle/>
        <a:p>
          <a:endParaRPr lang="sv-SE"/>
        </a:p>
      </dgm:t>
    </dgm:pt>
    <dgm:pt modelId="{A3575716-AA2D-46AB-84DB-9F27914AA3F0}">
      <dgm:prSet/>
      <dgm:spPr/>
      <dgm:t>
        <a:bodyPr/>
        <a:lstStyle/>
        <a:p>
          <a:r>
            <a:rPr lang="sv-SE"/>
            <a:t>Börja konkretisera lösningar</a:t>
          </a:r>
        </a:p>
      </dgm:t>
    </dgm:pt>
    <dgm:pt modelId="{EF658A82-BBAB-4BD8-B169-7C748A225DE0}" type="parTrans" cxnId="{B11E4DE9-4BD7-4DF0-93DC-01D5238F49AF}">
      <dgm:prSet/>
      <dgm:spPr/>
      <dgm:t>
        <a:bodyPr/>
        <a:lstStyle/>
        <a:p>
          <a:endParaRPr lang="sv-SE"/>
        </a:p>
      </dgm:t>
    </dgm:pt>
    <dgm:pt modelId="{AF2A9337-EC8F-459E-8ACC-7B4B54BF2C54}" type="sibTrans" cxnId="{B11E4DE9-4BD7-4DF0-93DC-01D5238F49AF}">
      <dgm:prSet/>
      <dgm:spPr/>
      <dgm:t>
        <a:bodyPr/>
        <a:lstStyle/>
        <a:p>
          <a:endParaRPr lang="sv-SE"/>
        </a:p>
      </dgm:t>
    </dgm:pt>
    <dgm:pt modelId="{AC96A34F-2CAC-4C77-BB5F-33D82E4B40E7}">
      <dgm:prSet/>
      <dgm:spPr/>
      <dgm:t>
        <a:bodyPr/>
        <a:lstStyle/>
        <a:p>
          <a:r>
            <a:rPr lang="sv-SE"/>
            <a:t>Planera för test eller införande</a:t>
          </a:r>
        </a:p>
      </dgm:t>
    </dgm:pt>
    <dgm:pt modelId="{C0EAD13C-073F-412A-9D53-84566EAA3E9F}" type="parTrans" cxnId="{BFFC11A3-7222-4DA8-9DA7-266240C7122A}">
      <dgm:prSet/>
      <dgm:spPr/>
      <dgm:t>
        <a:bodyPr/>
        <a:lstStyle/>
        <a:p>
          <a:endParaRPr lang="sv-SE"/>
        </a:p>
      </dgm:t>
    </dgm:pt>
    <dgm:pt modelId="{2DA3873F-7E4D-40CD-9A6E-4B595B992F06}" type="sibTrans" cxnId="{BFFC11A3-7222-4DA8-9DA7-266240C7122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3">
        <dgm:presLayoutVars>
          <dgm:chMax val="0"/>
          <dgm:chPref val="0"/>
          <dgm:bulletEnabled val="1"/>
        </dgm:presLayoutVars>
      </dgm:prSet>
      <dgm:spPr/>
    </dgm:pt>
    <dgm:pt modelId="{FA84A64A-0014-4EAB-A64D-74EF307AA60A}" type="pres">
      <dgm:prSet presAssocID="{2F0413B3-291B-4E86-8268-7042BC85F698}" presName="parSh" presStyleLbl="node1" presStyleIdx="0" presStyleCnt="3"/>
      <dgm:spPr/>
    </dgm:pt>
    <dgm:pt modelId="{F88FF0FE-E5A3-48BA-87B2-D68D8BA375BA}" type="pres">
      <dgm:prSet presAssocID="{2F0413B3-291B-4E86-8268-7042BC85F698}" presName="desTx" presStyleLbl="fgAcc1" presStyleIdx="0" presStyleCnt="3">
        <dgm:presLayoutVars>
          <dgm:bulletEnabled val="1"/>
        </dgm:presLayoutVars>
      </dgm:prSet>
      <dgm:spPr/>
    </dgm:pt>
    <dgm:pt modelId="{26FE0E84-18D1-4BBF-9BB4-EE7E21144601}" type="pres">
      <dgm:prSet presAssocID="{BBF955AD-C209-47FA-A00C-ABB1042CCE0C}" presName="sibTrans" presStyleLbl="sibTrans2D1" presStyleIdx="0" presStyleCnt="2"/>
      <dgm:spPr/>
    </dgm:pt>
    <dgm:pt modelId="{E7925823-72F0-4A20-837D-2063DBD7AD04}" type="pres">
      <dgm:prSet presAssocID="{BBF955AD-C209-47FA-A00C-ABB1042CCE0C}" presName="connTx" presStyleLbl="sibTrans2D1" presStyleIdx="0" presStyleCnt="2"/>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3">
        <dgm:presLayoutVars>
          <dgm:chMax val="0"/>
          <dgm:chPref val="0"/>
          <dgm:bulletEnabled val="1"/>
        </dgm:presLayoutVars>
      </dgm:prSet>
      <dgm:spPr/>
    </dgm:pt>
    <dgm:pt modelId="{B04D4756-05E3-4244-900E-448B31EF2D95}" type="pres">
      <dgm:prSet presAssocID="{D8D15BA4-68C4-42D1-ADBF-A1598E0D706D}" presName="parSh" presStyleLbl="node1" presStyleIdx="1" presStyleCnt="3"/>
      <dgm:spPr/>
    </dgm:pt>
    <dgm:pt modelId="{27647763-E803-4CA7-8B97-322CEAA28D07}" type="pres">
      <dgm:prSet presAssocID="{D8D15BA4-68C4-42D1-ADBF-A1598E0D706D}" presName="desTx" presStyleLbl="fgAcc1" presStyleIdx="1" presStyleCnt="3">
        <dgm:presLayoutVars>
          <dgm:bulletEnabled val="1"/>
        </dgm:presLayoutVars>
      </dgm:prSet>
      <dgm:spPr/>
    </dgm:pt>
    <dgm:pt modelId="{23BB2249-2ECF-46AB-8933-9364CFDBCCCD}" type="pres">
      <dgm:prSet presAssocID="{2D30305B-E471-4E7A-8A94-34357D731080}" presName="sibTrans" presStyleLbl="sibTrans2D1" presStyleIdx="1" presStyleCnt="2"/>
      <dgm:spPr/>
    </dgm:pt>
    <dgm:pt modelId="{43E00601-D689-459F-A2CB-220E583E3240}" type="pres">
      <dgm:prSet presAssocID="{2D30305B-E471-4E7A-8A94-34357D731080}" presName="connTx" presStyleLbl="sibTrans2D1" presStyleIdx="1" presStyleCnt="2"/>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3">
        <dgm:presLayoutVars>
          <dgm:chMax val="0"/>
          <dgm:chPref val="0"/>
          <dgm:bulletEnabled val="1"/>
        </dgm:presLayoutVars>
      </dgm:prSet>
      <dgm:spPr/>
    </dgm:pt>
    <dgm:pt modelId="{D774815B-5918-4788-B530-E4C736DDD10E}" type="pres">
      <dgm:prSet presAssocID="{A7C7C000-F2B0-4DA3-BF8D-B106141357FA}" presName="parSh" presStyleLbl="node1" presStyleIdx="2" presStyleCnt="3"/>
      <dgm:spPr/>
    </dgm:pt>
    <dgm:pt modelId="{4AF00A81-30A0-43BA-A3C5-FC8DFB962DBA}" type="pres">
      <dgm:prSet presAssocID="{A7C7C000-F2B0-4DA3-BF8D-B106141357FA}" presName="desTx" presStyleLbl="fgAcc1" presStyleIdx="2" presStyleCnt="3">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41D95018-E0D8-4B1C-BF6D-E24F4FDCDD1B}" type="presOf" srcId="{BF3AE713-EF46-4EDE-ADA3-15C8AC961E66}" destId="{F88FF0FE-E5A3-48BA-87B2-D68D8BA375BA}" srcOrd="0" destOrd="1" presId="urn:microsoft.com/office/officeart/2005/8/layout/process3"/>
    <dgm:cxn modelId="{C77AA319-3E7E-43BD-85D7-68F5E8B005C1}" type="presOf" srcId="{26D3E81E-3A2E-4480-B0AC-1A56594E0A6A}" destId="{27647763-E803-4CA7-8B97-322CEAA28D07}" srcOrd="0" destOrd="1"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64B89E31-6741-41D2-902F-A3A9598FEBA4}" srcId="{C39662A2-521D-451D-9B01-C6265E4A1081}" destId="{2F0413B3-291B-4E86-8268-7042BC85F698}" srcOrd="0" destOrd="0" parTransId="{967271AC-D8AE-434E-B32C-F2884AA1DBBC}" sibTransId="{BBF955AD-C209-47FA-A00C-ABB1042CCE0C}"/>
    <dgm:cxn modelId="{B9317571-7CCB-4409-A4E6-9F0EFDC45715}" srcId="{2F0413B3-291B-4E86-8268-7042BC85F698}" destId="{4FED9AC5-AF27-4BB3-AA99-507C4B874902}" srcOrd="3" destOrd="0" parTransId="{C2734C50-09FE-437A-A749-5E728FF9B157}" sibTransId="{07B05CC5-6565-4DF3-96CC-589FD91AFB62}"/>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18031C8A-3466-4C41-BE9E-AD6771688F54}" type="presOf" srcId="{4FED9AC5-AF27-4BB3-AA99-507C4B874902}" destId="{F88FF0FE-E5A3-48BA-87B2-D68D8BA375BA}" srcOrd="0" destOrd="3"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F32AFA99-FFD8-4340-A615-5316DAEC1E56}" srcId="{D8D15BA4-68C4-42D1-ADBF-A1598E0D706D}" destId="{26D3E81E-3A2E-4480-B0AC-1A56594E0A6A}" srcOrd="1" destOrd="0" parTransId="{042855BB-078C-4F11-947D-E1E8D36610B6}" sibTransId="{DB9190AF-B478-4305-9791-572C534B54DB}"/>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BFFC11A3-7222-4DA8-9DA7-266240C7122A}" srcId="{A7C7C000-F2B0-4DA3-BF8D-B106141357FA}" destId="{AC96A34F-2CAC-4C77-BB5F-33D82E4B40E7}" srcOrd="1" destOrd="0" parTransId="{C0EAD13C-073F-412A-9D53-84566EAA3E9F}" sibTransId="{2DA3873F-7E4D-40CD-9A6E-4B595B992F06}"/>
    <dgm:cxn modelId="{92D54DA8-E0D4-40CA-90C6-68567C3B3F69}" srcId="{2F0413B3-291B-4E86-8268-7042BC85F698}" destId="{14B543A5-7902-4E18-B4FA-034B7492C63D}" srcOrd="2" destOrd="0" parTransId="{AC732EF5-46A8-49F9-9440-1A1D4EF2AA9A}" sibTransId="{650A465F-8702-4DBE-B46E-C4DCBDE52BB3}"/>
    <dgm:cxn modelId="{75EFC8A8-643C-4C56-A796-F4B84B8E89EF}" type="presOf" srcId="{D8D15BA4-68C4-42D1-ADBF-A1598E0D706D}" destId="{B04D4756-05E3-4244-900E-448B31EF2D95}" srcOrd="1" destOrd="0" presId="urn:microsoft.com/office/officeart/2005/8/layout/process3"/>
    <dgm:cxn modelId="{364458D9-C9EB-488A-A1DD-C9BB2BB08DA4}" type="presOf" srcId="{AC96A34F-2CAC-4C77-BB5F-33D82E4B40E7}" destId="{4AF00A81-30A0-43BA-A3C5-FC8DFB962DBA}" srcOrd="0" destOrd="1" presId="urn:microsoft.com/office/officeart/2005/8/layout/process3"/>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0CC070E7-B82A-4A3E-A790-2358183CB7CF}" type="presOf" srcId="{A3575716-AA2D-46AB-84DB-9F27914AA3F0}" destId="{27647763-E803-4CA7-8B97-322CEAA28D07}" srcOrd="0" destOrd="2" presId="urn:microsoft.com/office/officeart/2005/8/layout/process3"/>
    <dgm:cxn modelId="{B11E4DE9-4BD7-4DF0-93DC-01D5238F49AF}" srcId="{D8D15BA4-68C4-42D1-ADBF-A1598E0D706D}" destId="{A3575716-AA2D-46AB-84DB-9F27914AA3F0}" srcOrd="2" destOrd="0" parTransId="{EF658A82-BBAB-4BD8-B169-7C748A225DE0}" sibTransId="{AF2A9337-EC8F-459E-8ACC-7B4B54BF2C54}"/>
    <dgm:cxn modelId="{7FF947EA-4AA2-40AE-836D-56DAF596DF1B}" type="presOf" srcId="{14B543A5-7902-4E18-B4FA-034B7492C63D}" destId="{F88FF0FE-E5A3-48BA-87B2-D68D8BA375BA}" srcOrd="0" destOrd="2"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6E4D6EF9-5555-4BB4-8DDC-AE144A95E600}" srcId="{2F0413B3-291B-4E86-8268-7042BC85F698}" destId="{BF3AE713-EF46-4EDE-ADA3-15C8AC961E66}" srcOrd="1" destOrd="0" parTransId="{5D79407A-5784-4CF2-86E7-2DE969AA62A8}" sibTransId="{23E980A6-A460-4940-A8A8-1DBE55E2FBD0}"/>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Skapa idéer om lösningar </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r>
            <a:rPr lang="sv-SE"/>
            <a:t>Fortsätta konkretisera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7C27A564-EF4B-437D-8368-A1B9121B9FE7}">
      <dgm:prSet phldrT="[Text]"/>
      <dgm:spPr/>
      <dgm:t>
        <a:bodyPr/>
        <a:lstStyle/>
        <a:p>
          <a:pPr>
            <a:buFont typeface="Arial" panose="020B0604020202020204" pitchFamily="34" charset="0"/>
            <a:buChar char="•"/>
          </a:pPr>
          <a:r>
            <a:rPr lang="sv-SE"/>
            <a:t>Prioritera lösningar</a:t>
          </a:r>
        </a:p>
      </dgm:t>
    </dgm:pt>
    <dgm:pt modelId="{4D1BC4D7-F2B1-4FDF-AB4B-6A6463B6C9A7}" type="parTrans" cxnId="{B8E5B955-A705-4D49-A70F-2A27C7565E10}">
      <dgm:prSet/>
      <dgm:spPr/>
      <dgm:t>
        <a:bodyPr/>
        <a:lstStyle/>
        <a:p>
          <a:endParaRPr lang="sv-SE"/>
        </a:p>
      </dgm:t>
    </dgm:pt>
    <dgm:pt modelId="{B5E119B4-5C04-4E36-98AF-834F9D210858}" type="sibTrans" cxnId="{B8E5B955-A705-4D49-A70F-2A27C7565E10}">
      <dgm:prSet/>
      <dgm:spPr/>
      <dgm:t>
        <a:bodyPr/>
        <a:lstStyle/>
        <a:p>
          <a:endParaRPr lang="sv-SE"/>
        </a:p>
      </dgm:t>
    </dgm:pt>
    <dgm:pt modelId="{DF73ADBB-0162-462C-8FC4-F439EDADE809}">
      <dgm:prSet/>
      <dgm:spPr/>
      <dgm:t>
        <a:bodyPr/>
        <a:lstStyle/>
        <a:p>
          <a:pPr>
            <a:buFont typeface="Arial" panose="020B0604020202020204" pitchFamily="34" charset="0"/>
            <a:buChar char="•"/>
          </a:pPr>
          <a:r>
            <a:rPr lang="sv-SE"/>
            <a:t>Börja konkretisera lösningar</a:t>
          </a:r>
        </a:p>
      </dgm:t>
    </dgm:pt>
    <dgm:pt modelId="{2C845F2A-C9C0-4D8A-BC0A-378FDF07A85A}" type="parTrans" cxnId="{DC666977-3DB3-4C34-86BA-461513E9659A}">
      <dgm:prSet/>
      <dgm:spPr/>
      <dgm:t>
        <a:bodyPr/>
        <a:lstStyle/>
        <a:p>
          <a:endParaRPr lang="sv-SE"/>
        </a:p>
      </dgm:t>
    </dgm:pt>
    <dgm:pt modelId="{31E494FA-F9F4-4CCB-B816-A0DD8C1AA953}" type="sibTrans" cxnId="{DC666977-3DB3-4C34-86BA-461513E9659A}">
      <dgm:prSet/>
      <dgm:spPr/>
      <dgm:t>
        <a:bodyPr/>
        <a:lstStyle/>
        <a:p>
          <a:endParaRPr lang="sv-SE"/>
        </a:p>
      </dgm:t>
    </dgm:pt>
    <dgm:pt modelId="{F5EB98CA-B6C5-4BBC-8024-487015D1AF1F}">
      <dgm:prSet/>
      <dgm:spPr/>
      <dgm:t>
        <a:bodyPr/>
        <a:lstStyle/>
        <a:p>
          <a:r>
            <a:rPr lang="sv-SE"/>
            <a:t>Planera för test eller införande</a:t>
          </a:r>
        </a:p>
      </dgm:t>
    </dgm:pt>
    <dgm:pt modelId="{BCB9132A-4F96-4C9D-AC91-154618F6F9BD}" type="parTrans" cxnId="{66854143-FAA0-4379-8D88-0B583A6247D3}">
      <dgm:prSet/>
      <dgm:spPr/>
      <dgm:t>
        <a:bodyPr/>
        <a:lstStyle/>
        <a:p>
          <a:endParaRPr lang="sv-SE"/>
        </a:p>
      </dgm:t>
    </dgm:pt>
    <dgm:pt modelId="{FF94306D-FCCA-4F79-A518-6CFEFF291A5F}" type="sibTrans" cxnId="{66854143-FAA0-4379-8D88-0B583A6247D3}">
      <dgm:prSet/>
      <dgm:spPr/>
      <dgm:t>
        <a:bodyPr/>
        <a:lstStyle/>
        <a:p>
          <a:endParaRPr lang="sv-SE"/>
        </a:p>
      </dgm:t>
    </dgm:pt>
    <dgm:pt modelId="{01517DEA-BFBC-4913-8A60-D5059E25E165}">
      <dgm:prSet/>
      <dgm:spPr/>
      <dgm:t>
        <a:bodyPr/>
        <a:lstStyle/>
        <a:p>
          <a:r>
            <a:rPr lang="sv-SE"/>
            <a:t>Synliggöra olika perspektiv </a:t>
          </a:r>
        </a:p>
      </dgm:t>
    </dgm:pt>
    <dgm:pt modelId="{A674E711-2163-4284-82BE-A6291E24D1C4}" type="parTrans" cxnId="{061149F6-B77E-404C-B227-2D26A6DD670C}">
      <dgm:prSet/>
      <dgm:spPr/>
      <dgm:t>
        <a:bodyPr/>
        <a:lstStyle/>
        <a:p>
          <a:endParaRPr lang="sv-SE"/>
        </a:p>
      </dgm:t>
    </dgm:pt>
    <dgm:pt modelId="{3ECD57F8-417C-4A4E-B232-9D3CFBDADFFE}" type="sibTrans" cxnId="{061149F6-B77E-404C-B227-2D26A6DD670C}">
      <dgm:prSet/>
      <dgm:spPr/>
      <dgm:t>
        <a:bodyPr/>
        <a:lstStyle/>
        <a:p>
          <a:endParaRPr lang="sv-SE"/>
        </a:p>
      </dgm:t>
    </dgm:pt>
    <dgm:pt modelId="{A392AA77-0977-4207-B141-EAE4C3B99582}">
      <dgm:prSet/>
      <dgm:spPr/>
      <dgm:t>
        <a:bodyPr/>
        <a:lstStyle/>
        <a:p>
          <a:r>
            <a:rPr lang="sv-SE"/>
            <a:t>Identifiera gemensamma problem</a:t>
          </a:r>
        </a:p>
      </dgm:t>
    </dgm:pt>
    <dgm:pt modelId="{6AC8B303-577C-4C6C-B0AD-AC207E883F38}" type="parTrans" cxnId="{B7BA07D2-BA69-4222-9685-A1B4AD95A259}">
      <dgm:prSet/>
      <dgm:spPr/>
      <dgm:t>
        <a:bodyPr/>
        <a:lstStyle/>
        <a:p>
          <a:endParaRPr lang="sv-SE"/>
        </a:p>
      </dgm:t>
    </dgm:pt>
    <dgm:pt modelId="{1B711058-83E2-4F09-AD45-F0F14629DF86}" type="sibTrans" cxnId="{B7BA07D2-BA69-4222-9685-A1B4AD95A259}">
      <dgm:prSet/>
      <dgm:spPr/>
      <dgm:t>
        <a:bodyPr/>
        <a:lstStyle/>
        <a:p>
          <a:endParaRPr lang="sv-SE"/>
        </a:p>
      </dgm:t>
    </dgm:pt>
    <dgm:pt modelId="{DD896069-12CE-496D-BF4A-8EA1B329B302}">
      <dgm:prSet/>
      <dgm:spPr/>
      <dgm:t>
        <a:bodyPr/>
        <a:lstStyle/>
        <a:p>
          <a:r>
            <a:rPr lang="sv-SE"/>
            <a:t>Prioritera problem</a:t>
          </a:r>
        </a:p>
      </dgm:t>
    </dgm:pt>
    <dgm:pt modelId="{89F20DEC-E69D-48DF-92E5-2CCC636346C1}" type="parTrans" cxnId="{C313D001-81AA-4BC4-9F6F-C38DE80F7EAB}">
      <dgm:prSet/>
      <dgm:spPr/>
      <dgm:t>
        <a:bodyPr/>
        <a:lstStyle/>
        <a:p>
          <a:endParaRPr lang="sv-SE"/>
        </a:p>
      </dgm:t>
    </dgm:pt>
    <dgm:pt modelId="{35687D3E-7282-4EB3-855B-C93DB187A095}" type="sibTrans" cxnId="{C313D001-81AA-4BC4-9F6F-C38DE80F7EAB}">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3">
        <dgm:presLayoutVars>
          <dgm:chMax val="0"/>
          <dgm:chPref val="0"/>
          <dgm:bulletEnabled val="1"/>
        </dgm:presLayoutVars>
      </dgm:prSet>
      <dgm:spPr/>
    </dgm:pt>
    <dgm:pt modelId="{FA84A64A-0014-4EAB-A64D-74EF307AA60A}" type="pres">
      <dgm:prSet presAssocID="{2F0413B3-291B-4E86-8268-7042BC85F698}" presName="parSh" presStyleLbl="node1" presStyleIdx="0" presStyleCnt="3"/>
      <dgm:spPr/>
    </dgm:pt>
    <dgm:pt modelId="{F88FF0FE-E5A3-48BA-87B2-D68D8BA375BA}" type="pres">
      <dgm:prSet presAssocID="{2F0413B3-291B-4E86-8268-7042BC85F698}" presName="desTx" presStyleLbl="fgAcc1" presStyleIdx="0" presStyleCnt="3">
        <dgm:presLayoutVars>
          <dgm:bulletEnabled val="1"/>
        </dgm:presLayoutVars>
      </dgm:prSet>
      <dgm:spPr/>
    </dgm:pt>
    <dgm:pt modelId="{26FE0E84-18D1-4BBF-9BB4-EE7E21144601}" type="pres">
      <dgm:prSet presAssocID="{BBF955AD-C209-47FA-A00C-ABB1042CCE0C}" presName="sibTrans" presStyleLbl="sibTrans2D1" presStyleIdx="0" presStyleCnt="2"/>
      <dgm:spPr/>
    </dgm:pt>
    <dgm:pt modelId="{E7925823-72F0-4A20-837D-2063DBD7AD04}" type="pres">
      <dgm:prSet presAssocID="{BBF955AD-C209-47FA-A00C-ABB1042CCE0C}" presName="connTx" presStyleLbl="sibTrans2D1" presStyleIdx="0" presStyleCnt="2"/>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3">
        <dgm:presLayoutVars>
          <dgm:chMax val="0"/>
          <dgm:chPref val="0"/>
          <dgm:bulletEnabled val="1"/>
        </dgm:presLayoutVars>
      </dgm:prSet>
      <dgm:spPr/>
    </dgm:pt>
    <dgm:pt modelId="{B04D4756-05E3-4244-900E-448B31EF2D95}" type="pres">
      <dgm:prSet presAssocID="{D8D15BA4-68C4-42D1-ADBF-A1598E0D706D}" presName="parSh" presStyleLbl="node1" presStyleIdx="1" presStyleCnt="3"/>
      <dgm:spPr/>
    </dgm:pt>
    <dgm:pt modelId="{27647763-E803-4CA7-8B97-322CEAA28D07}" type="pres">
      <dgm:prSet presAssocID="{D8D15BA4-68C4-42D1-ADBF-A1598E0D706D}" presName="desTx" presStyleLbl="fgAcc1" presStyleIdx="1" presStyleCnt="3">
        <dgm:presLayoutVars>
          <dgm:bulletEnabled val="1"/>
        </dgm:presLayoutVars>
      </dgm:prSet>
      <dgm:spPr/>
    </dgm:pt>
    <dgm:pt modelId="{23BB2249-2ECF-46AB-8933-9364CFDBCCCD}" type="pres">
      <dgm:prSet presAssocID="{2D30305B-E471-4E7A-8A94-34357D731080}" presName="sibTrans" presStyleLbl="sibTrans2D1" presStyleIdx="1" presStyleCnt="2"/>
      <dgm:spPr/>
    </dgm:pt>
    <dgm:pt modelId="{43E00601-D689-459F-A2CB-220E583E3240}" type="pres">
      <dgm:prSet presAssocID="{2D30305B-E471-4E7A-8A94-34357D731080}" presName="connTx" presStyleLbl="sibTrans2D1" presStyleIdx="1" presStyleCnt="2"/>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3">
        <dgm:presLayoutVars>
          <dgm:chMax val="0"/>
          <dgm:chPref val="0"/>
          <dgm:bulletEnabled val="1"/>
        </dgm:presLayoutVars>
      </dgm:prSet>
      <dgm:spPr/>
    </dgm:pt>
    <dgm:pt modelId="{D774815B-5918-4788-B530-E4C736DDD10E}" type="pres">
      <dgm:prSet presAssocID="{A7C7C000-F2B0-4DA3-BF8D-B106141357FA}" presName="parSh" presStyleLbl="node1" presStyleIdx="2" presStyleCnt="3"/>
      <dgm:spPr/>
    </dgm:pt>
    <dgm:pt modelId="{4AF00A81-30A0-43BA-A3C5-FC8DFB962DBA}" type="pres">
      <dgm:prSet presAssocID="{A7C7C000-F2B0-4DA3-BF8D-B106141357FA}" presName="desTx" presStyleLbl="fgAcc1" presStyleIdx="2" presStyleCnt="3">
        <dgm:presLayoutVars>
          <dgm:bulletEnabled val="1"/>
        </dgm:presLayoutVars>
      </dgm:prSet>
      <dgm:spPr/>
    </dgm:pt>
  </dgm:ptLst>
  <dgm:cxnLst>
    <dgm:cxn modelId="{C313D001-81AA-4BC4-9F6F-C38DE80F7EAB}" srcId="{2F0413B3-291B-4E86-8268-7042BC85F698}" destId="{DD896069-12CE-496D-BF4A-8EA1B329B302}" srcOrd="3" destOrd="0" parTransId="{89F20DEC-E69D-48DF-92E5-2CCC636346C1}" sibTransId="{35687D3E-7282-4EB3-855B-C93DB187A095}"/>
    <dgm:cxn modelId="{D87DB905-5FF0-4768-8C88-714D66CF0E9C}" type="presOf" srcId="{A7C7C000-F2B0-4DA3-BF8D-B106141357FA}" destId="{D774815B-5918-4788-B530-E4C736DDD10E}" srcOrd="1" destOrd="0" presId="urn:microsoft.com/office/officeart/2005/8/layout/process3"/>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64F45E1D-9E6B-4D86-8524-A63F650107D4}" type="presOf" srcId="{F5EB98CA-B6C5-4BBC-8024-487015D1AF1F}" destId="{4AF00A81-30A0-43BA-A3C5-FC8DFB962DBA}" srcOrd="0" destOrd="1"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64B89E31-6741-41D2-902F-A3A9598FEBA4}" srcId="{C39662A2-521D-451D-9B01-C6265E4A1081}" destId="{2F0413B3-291B-4E86-8268-7042BC85F698}" srcOrd="0" destOrd="0" parTransId="{967271AC-D8AE-434E-B32C-F2884AA1DBBC}" sibTransId="{BBF955AD-C209-47FA-A00C-ABB1042CCE0C}"/>
    <dgm:cxn modelId="{66854143-FAA0-4379-8D88-0B583A6247D3}" srcId="{A7C7C000-F2B0-4DA3-BF8D-B106141357FA}" destId="{F5EB98CA-B6C5-4BBC-8024-487015D1AF1F}" srcOrd="1" destOrd="0" parTransId="{BCB9132A-4F96-4C9D-AC91-154618F6F9BD}" sibTransId="{FF94306D-FCCA-4F79-A518-6CFEFF291A5F}"/>
    <dgm:cxn modelId="{74175D6A-F709-46A5-BFA8-AB28CA6587F1}" type="presOf" srcId="{01517DEA-BFBC-4913-8A60-D5059E25E165}" destId="{F88FF0FE-E5A3-48BA-87B2-D68D8BA375BA}" srcOrd="0" destOrd="1" presId="urn:microsoft.com/office/officeart/2005/8/layout/process3"/>
    <dgm:cxn modelId="{1F254A70-2FD3-4157-8FFC-38CDBE864C3E}" type="presOf" srcId="{7C27A564-EF4B-437D-8368-A1B9121B9FE7}" destId="{27647763-E803-4CA7-8B97-322CEAA28D07}" srcOrd="0" destOrd="1" presId="urn:microsoft.com/office/officeart/2005/8/layout/process3"/>
    <dgm:cxn modelId="{F4847951-8FAC-4A28-B72D-905C7D82DCA3}" type="presOf" srcId="{96FC5B4F-4A6C-48B7-9212-66A83AE0B5EC}" destId="{F88FF0FE-E5A3-48BA-87B2-D68D8BA375BA}" srcOrd="0" destOrd="0" presId="urn:microsoft.com/office/officeart/2005/8/layout/process3"/>
    <dgm:cxn modelId="{FE19C153-FC62-4828-A0F0-0D986BCD0DDF}" type="presOf" srcId="{2F0413B3-291B-4E86-8268-7042BC85F698}" destId="{0E64CA95-BEFA-4BDF-BBE5-FFA2760A9FFD}" srcOrd="0" destOrd="0" presId="urn:microsoft.com/office/officeart/2005/8/layout/process3"/>
    <dgm:cxn modelId="{B8E5B955-A705-4D49-A70F-2A27C7565E10}" srcId="{D8D15BA4-68C4-42D1-ADBF-A1598E0D706D}" destId="{7C27A564-EF4B-437D-8368-A1B9121B9FE7}" srcOrd="1" destOrd="0" parTransId="{4D1BC4D7-F2B1-4FDF-AB4B-6A6463B6C9A7}" sibTransId="{B5E119B4-5C04-4E36-98AF-834F9D210858}"/>
    <dgm:cxn modelId="{AADBDE76-2670-41C6-BFA1-FF8AEB5A39C2}" type="presOf" srcId="{BBF955AD-C209-47FA-A00C-ABB1042CCE0C}" destId="{E7925823-72F0-4A20-837D-2063DBD7AD04}" srcOrd="1" destOrd="0" presId="urn:microsoft.com/office/officeart/2005/8/layout/process3"/>
    <dgm:cxn modelId="{DC666977-3DB3-4C34-86BA-461513E9659A}" srcId="{D8D15BA4-68C4-42D1-ADBF-A1598E0D706D}" destId="{DF73ADBB-0162-462C-8FC4-F439EDADE809}" srcOrd="2" destOrd="0" parTransId="{2C845F2A-C9C0-4D8A-BC0A-378FDF07A85A}" sibTransId="{31E494FA-F9F4-4CCB-B816-A0DD8C1AA953}"/>
    <dgm:cxn modelId="{3D23855A-EA63-4069-9A1A-F022A0128E6B}" type="presOf" srcId="{C39662A2-521D-451D-9B01-C6265E4A1081}" destId="{C1E13286-211C-4AF5-8F4C-67214B9FD3C5}" srcOrd="0" destOrd="0" presId="urn:microsoft.com/office/officeart/2005/8/layout/process3"/>
    <dgm:cxn modelId="{4A7BA382-94B8-4DCA-8084-75D0083A2AD0}" type="presOf" srcId="{A392AA77-0977-4207-B141-EAE4C3B99582}" destId="{F88FF0FE-E5A3-48BA-87B2-D68D8BA375BA}" srcOrd="0" destOrd="2"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23187B8F-CE3F-4595-B32D-BF9B6083F5D5}" type="presOf" srcId="{DD896069-12CE-496D-BF4A-8EA1B329B302}" destId="{F88FF0FE-E5A3-48BA-87B2-D68D8BA375BA}" srcOrd="0" destOrd="3" presId="urn:microsoft.com/office/officeart/2005/8/layout/process3"/>
    <dgm:cxn modelId="{3887D08F-9674-4A4A-992F-B82A45A3A30F}" type="presOf" srcId="{2D30305B-E471-4E7A-8A94-34357D731080}" destId="{23BB2249-2ECF-46AB-8933-9364CFDBCCCD}" srcOrd="0" destOrd="0" presId="urn:microsoft.com/office/officeart/2005/8/layout/process3"/>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75EFC8A8-643C-4C56-A796-F4B84B8E89EF}" type="presOf" srcId="{D8D15BA4-68C4-42D1-ADBF-A1598E0D706D}" destId="{B04D4756-05E3-4244-900E-448B31EF2D95}" srcOrd="1" destOrd="0" presId="urn:microsoft.com/office/officeart/2005/8/layout/process3"/>
    <dgm:cxn modelId="{B7BA07D2-BA69-4222-9685-A1B4AD95A259}" srcId="{2F0413B3-291B-4E86-8268-7042BC85F698}" destId="{A392AA77-0977-4207-B141-EAE4C3B99582}" srcOrd="2" destOrd="0" parTransId="{6AC8B303-577C-4C6C-B0AD-AC207E883F38}" sibTransId="{1B711058-83E2-4F09-AD45-F0F14629DF86}"/>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B5E1C2F5-E764-4C64-9C3E-5DA169ED5CAF}" type="presOf" srcId="{DF73ADBB-0162-462C-8FC4-F439EDADE809}" destId="{27647763-E803-4CA7-8B97-322CEAA28D07}" srcOrd="0" destOrd="2" presId="urn:microsoft.com/office/officeart/2005/8/layout/process3"/>
    <dgm:cxn modelId="{061149F6-B77E-404C-B227-2D26A6DD670C}" srcId="{2F0413B3-291B-4E86-8268-7042BC85F698}" destId="{01517DEA-BFBC-4913-8A60-D5059E25E165}" srcOrd="1" destOrd="0" parTransId="{A674E711-2163-4284-82BE-A6291E24D1C4}" sibTransId="{3ECD57F8-417C-4A4E-B232-9D3CFBDADFFE}"/>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0E4EC3-4578-43A1-B37D-C98D7A8C6B59}" type="doc">
      <dgm:prSet loTypeId="urn:microsoft.com/office/officeart/2005/8/layout/hierarchy4" loCatId="list" qsTypeId="urn:microsoft.com/office/officeart/2005/8/quickstyle/simple1#4" qsCatId="simple" csTypeId="urn:microsoft.com/office/officeart/2005/8/colors/accent1_2#4" csCatId="accent1" phldr="1"/>
      <dgm:spPr/>
      <dgm:t>
        <a:bodyPr/>
        <a:lstStyle/>
        <a:p>
          <a:endParaRPr lang="sv-SE"/>
        </a:p>
      </dgm:t>
    </dgm:pt>
    <dgm:pt modelId="{329D98B2-634E-44F5-B77D-927A663EDD83}">
      <dgm:prSet phldrT="[Text]"/>
      <dgm:spPr/>
      <dgm:t>
        <a:bodyPr/>
        <a:lstStyle/>
        <a:p>
          <a:r>
            <a:rPr lang="sv-SE"/>
            <a:t>Problem 1: XX</a:t>
          </a:r>
        </a:p>
      </dgm:t>
    </dgm:pt>
    <dgm:pt modelId="{174B862B-71A5-4E1C-8718-D9542A8D9948}" type="parTrans" cxnId="{AD250F51-B9EC-4CE3-9B9B-E487A421C2CA}">
      <dgm:prSet/>
      <dgm:spPr/>
      <dgm:t>
        <a:bodyPr/>
        <a:lstStyle/>
        <a:p>
          <a:endParaRPr lang="sv-SE"/>
        </a:p>
      </dgm:t>
    </dgm:pt>
    <dgm:pt modelId="{60350793-CFE5-40F5-96B9-26B7F788A3B4}" type="sibTrans" cxnId="{AD250F51-B9EC-4CE3-9B9B-E487A421C2CA}">
      <dgm:prSet/>
      <dgm:spPr/>
      <dgm:t>
        <a:bodyPr/>
        <a:lstStyle/>
        <a:p>
          <a:endParaRPr lang="sv-SE"/>
        </a:p>
      </dgm:t>
    </dgm:pt>
    <dgm:pt modelId="{B58CFE84-6FCC-46E5-A4AA-D0DED0507D74}">
      <dgm:prSet phldrT="[Text]"/>
      <dgm:spPr/>
      <dgm:t>
        <a:bodyPr/>
        <a:lstStyle/>
        <a:p>
          <a:r>
            <a:rPr lang="sv-SE"/>
            <a:t>Problem 2: XX</a:t>
          </a:r>
        </a:p>
      </dgm:t>
    </dgm:pt>
    <dgm:pt modelId="{81FD5498-0A30-4A3F-9606-D3531FCC6916}" type="parTrans" cxnId="{3F5C0253-141E-4457-BDDB-B280085C8D15}">
      <dgm:prSet/>
      <dgm:spPr/>
      <dgm:t>
        <a:bodyPr/>
        <a:lstStyle/>
        <a:p>
          <a:endParaRPr lang="sv-SE"/>
        </a:p>
      </dgm:t>
    </dgm:pt>
    <dgm:pt modelId="{7121D70E-69F3-47C0-B93A-F2D5D6179BD8}" type="sibTrans" cxnId="{3F5C0253-141E-4457-BDDB-B280085C8D15}">
      <dgm:prSet/>
      <dgm:spPr/>
      <dgm:t>
        <a:bodyPr/>
        <a:lstStyle/>
        <a:p>
          <a:endParaRPr lang="sv-SE"/>
        </a:p>
      </dgm:t>
    </dgm:pt>
    <dgm:pt modelId="{CAD7DFB8-15ED-491B-B00F-86979EB2EA01}">
      <dgm:prSet phldrT="[Text]"/>
      <dgm:spPr/>
      <dgm:t>
        <a:bodyPr/>
        <a:lstStyle/>
        <a:p>
          <a:r>
            <a:rPr lang="sv-SE"/>
            <a:t>Problem 3: XX</a:t>
          </a:r>
        </a:p>
      </dgm:t>
    </dgm:pt>
    <dgm:pt modelId="{B3C63925-90CD-4E3F-8574-7CA8CDACB4CA}" type="parTrans" cxnId="{F2F98391-1B56-4806-B7E2-BC3407615F6E}">
      <dgm:prSet/>
      <dgm:spPr/>
      <dgm:t>
        <a:bodyPr/>
        <a:lstStyle/>
        <a:p>
          <a:endParaRPr lang="sv-SE"/>
        </a:p>
      </dgm:t>
    </dgm:pt>
    <dgm:pt modelId="{0BF19FB7-5C4B-4350-BB98-802EB2A3C1AF}" type="sibTrans" cxnId="{F2F98391-1B56-4806-B7E2-BC3407615F6E}">
      <dgm:prSet/>
      <dgm:spPr/>
      <dgm:t>
        <a:bodyPr/>
        <a:lstStyle/>
        <a:p>
          <a:endParaRPr lang="sv-SE"/>
        </a:p>
      </dgm:t>
    </dgm:pt>
    <dgm:pt modelId="{DB12595E-1F79-4D42-8E24-2E9BA7B98E76}" type="pres">
      <dgm:prSet presAssocID="{0A0E4EC3-4578-43A1-B37D-C98D7A8C6B59}" presName="Name0" presStyleCnt="0">
        <dgm:presLayoutVars>
          <dgm:chPref val="1"/>
          <dgm:dir/>
          <dgm:animOne val="branch"/>
          <dgm:animLvl val="lvl"/>
          <dgm:resizeHandles/>
        </dgm:presLayoutVars>
      </dgm:prSet>
      <dgm:spPr/>
    </dgm:pt>
    <dgm:pt modelId="{B00761AF-0B11-451A-9E7B-37FCA0524293}" type="pres">
      <dgm:prSet presAssocID="{329D98B2-634E-44F5-B77D-927A663EDD83}" presName="vertOne" presStyleCnt="0"/>
      <dgm:spPr/>
    </dgm:pt>
    <dgm:pt modelId="{DCA311D0-65D7-4D9D-A7C3-0BCBDD152B71}" type="pres">
      <dgm:prSet presAssocID="{329D98B2-634E-44F5-B77D-927A663EDD83}" presName="txOne" presStyleLbl="node0" presStyleIdx="0" presStyleCnt="1">
        <dgm:presLayoutVars>
          <dgm:chPref val="3"/>
        </dgm:presLayoutVars>
      </dgm:prSet>
      <dgm:spPr/>
    </dgm:pt>
    <dgm:pt modelId="{6462C194-6F9B-4C8B-A807-663FB8A0619C}" type="pres">
      <dgm:prSet presAssocID="{329D98B2-634E-44F5-B77D-927A663EDD83}" presName="parTransOne" presStyleCnt="0"/>
      <dgm:spPr/>
    </dgm:pt>
    <dgm:pt modelId="{207442A0-EEFC-4533-B9AD-5C772F53BC3C}" type="pres">
      <dgm:prSet presAssocID="{329D98B2-634E-44F5-B77D-927A663EDD83}" presName="horzOne" presStyleCnt="0"/>
      <dgm:spPr/>
    </dgm:pt>
    <dgm:pt modelId="{97BB1F08-9F74-45F2-B785-EFB839CEFB32}" type="pres">
      <dgm:prSet presAssocID="{B58CFE84-6FCC-46E5-A4AA-D0DED0507D74}" presName="vertTwo" presStyleCnt="0"/>
      <dgm:spPr/>
    </dgm:pt>
    <dgm:pt modelId="{2A91C28F-6DEE-40C0-BEF5-26C218C65F60}" type="pres">
      <dgm:prSet presAssocID="{B58CFE84-6FCC-46E5-A4AA-D0DED0507D74}" presName="txTwo" presStyleLbl="node2" presStyleIdx="0" presStyleCnt="1">
        <dgm:presLayoutVars>
          <dgm:chPref val="3"/>
        </dgm:presLayoutVars>
      </dgm:prSet>
      <dgm:spPr/>
    </dgm:pt>
    <dgm:pt modelId="{CCFEE674-B88E-4A8C-A3FB-920A92CE26C9}" type="pres">
      <dgm:prSet presAssocID="{B58CFE84-6FCC-46E5-A4AA-D0DED0507D74}" presName="parTransTwo" presStyleCnt="0"/>
      <dgm:spPr/>
    </dgm:pt>
    <dgm:pt modelId="{9412FDEB-CB2F-4CE3-AE07-A438BA6A5A13}" type="pres">
      <dgm:prSet presAssocID="{B58CFE84-6FCC-46E5-A4AA-D0DED0507D74}" presName="horzTwo" presStyleCnt="0"/>
      <dgm:spPr/>
    </dgm:pt>
    <dgm:pt modelId="{3005E2EE-D468-4A22-9D36-C0059714F9B8}" type="pres">
      <dgm:prSet presAssocID="{CAD7DFB8-15ED-491B-B00F-86979EB2EA01}" presName="vertThree" presStyleCnt="0"/>
      <dgm:spPr/>
    </dgm:pt>
    <dgm:pt modelId="{00F33BA1-39C2-475D-B624-D0721167C907}" type="pres">
      <dgm:prSet presAssocID="{CAD7DFB8-15ED-491B-B00F-86979EB2EA01}" presName="txThree" presStyleLbl="node3" presStyleIdx="0" presStyleCnt="1">
        <dgm:presLayoutVars>
          <dgm:chPref val="3"/>
        </dgm:presLayoutVars>
      </dgm:prSet>
      <dgm:spPr/>
    </dgm:pt>
    <dgm:pt modelId="{95564B1B-22DB-4C35-ACC3-3C09205D8348}" type="pres">
      <dgm:prSet presAssocID="{CAD7DFB8-15ED-491B-B00F-86979EB2EA01}" presName="horzThree" presStyleCnt="0"/>
      <dgm:spPr/>
    </dgm:pt>
  </dgm:ptLst>
  <dgm:cxnLst>
    <dgm:cxn modelId="{AD250F51-B9EC-4CE3-9B9B-E487A421C2CA}" srcId="{0A0E4EC3-4578-43A1-B37D-C98D7A8C6B59}" destId="{329D98B2-634E-44F5-B77D-927A663EDD83}" srcOrd="0" destOrd="0" parTransId="{174B862B-71A5-4E1C-8718-D9542A8D9948}" sibTransId="{60350793-CFE5-40F5-96B9-26B7F788A3B4}"/>
    <dgm:cxn modelId="{3F5C0253-141E-4457-BDDB-B280085C8D15}" srcId="{329D98B2-634E-44F5-B77D-927A663EDD83}" destId="{B58CFE84-6FCC-46E5-A4AA-D0DED0507D74}" srcOrd="0" destOrd="0" parTransId="{81FD5498-0A30-4A3F-9606-D3531FCC6916}" sibTransId="{7121D70E-69F3-47C0-B93A-F2D5D6179BD8}"/>
    <dgm:cxn modelId="{AE5C4586-0644-4494-BB80-B8063E573A60}" type="presOf" srcId="{0A0E4EC3-4578-43A1-B37D-C98D7A8C6B59}" destId="{DB12595E-1F79-4D42-8E24-2E9BA7B98E76}" srcOrd="0" destOrd="0" presId="urn:microsoft.com/office/officeart/2005/8/layout/hierarchy4"/>
    <dgm:cxn modelId="{B0641B90-EDD8-481F-9237-ED8EBA148DF8}" type="presOf" srcId="{B58CFE84-6FCC-46E5-A4AA-D0DED0507D74}" destId="{2A91C28F-6DEE-40C0-BEF5-26C218C65F60}" srcOrd="0" destOrd="0" presId="urn:microsoft.com/office/officeart/2005/8/layout/hierarchy4"/>
    <dgm:cxn modelId="{F2F98391-1B56-4806-B7E2-BC3407615F6E}" srcId="{B58CFE84-6FCC-46E5-A4AA-D0DED0507D74}" destId="{CAD7DFB8-15ED-491B-B00F-86979EB2EA01}" srcOrd="0" destOrd="0" parTransId="{B3C63925-90CD-4E3F-8574-7CA8CDACB4CA}" sibTransId="{0BF19FB7-5C4B-4350-BB98-802EB2A3C1AF}"/>
    <dgm:cxn modelId="{CEAF54C1-4CFD-4E14-BADC-8EBDC53231BF}" type="presOf" srcId="{329D98B2-634E-44F5-B77D-927A663EDD83}" destId="{DCA311D0-65D7-4D9D-A7C3-0BCBDD152B71}" srcOrd="0" destOrd="0" presId="urn:microsoft.com/office/officeart/2005/8/layout/hierarchy4"/>
    <dgm:cxn modelId="{5E11E0F9-D482-4114-97CF-AFF6A422EBAF}" type="presOf" srcId="{CAD7DFB8-15ED-491B-B00F-86979EB2EA01}" destId="{00F33BA1-39C2-475D-B624-D0721167C907}" srcOrd="0" destOrd="0" presId="urn:microsoft.com/office/officeart/2005/8/layout/hierarchy4"/>
    <dgm:cxn modelId="{62D82B65-529B-431B-AACD-BBA1DCD1F335}" type="presParOf" srcId="{DB12595E-1F79-4D42-8E24-2E9BA7B98E76}" destId="{B00761AF-0B11-451A-9E7B-37FCA0524293}" srcOrd="0" destOrd="0" presId="urn:microsoft.com/office/officeart/2005/8/layout/hierarchy4"/>
    <dgm:cxn modelId="{CDB3FE32-301E-4AE3-99E1-75F2424E162C}" type="presParOf" srcId="{B00761AF-0B11-451A-9E7B-37FCA0524293}" destId="{DCA311D0-65D7-4D9D-A7C3-0BCBDD152B71}" srcOrd="0" destOrd="0" presId="urn:microsoft.com/office/officeart/2005/8/layout/hierarchy4"/>
    <dgm:cxn modelId="{D15B04EE-543C-4BDF-AE3B-183E76F1DBCE}" type="presParOf" srcId="{B00761AF-0B11-451A-9E7B-37FCA0524293}" destId="{6462C194-6F9B-4C8B-A807-663FB8A0619C}" srcOrd="1" destOrd="0" presId="urn:microsoft.com/office/officeart/2005/8/layout/hierarchy4"/>
    <dgm:cxn modelId="{DB6FFB01-8894-4C4A-84C3-742741D6D0C6}" type="presParOf" srcId="{B00761AF-0B11-451A-9E7B-37FCA0524293}" destId="{207442A0-EEFC-4533-B9AD-5C772F53BC3C}" srcOrd="2" destOrd="0" presId="urn:microsoft.com/office/officeart/2005/8/layout/hierarchy4"/>
    <dgm:cxn modelId="{E106C059-1F8E-4383-A1BE-E9B8A159639F}" type="presParOf" srcId="{207442A0-EEFC-4533-B9AD-5C772F53BC3C}" destId="{97BB1F08-9F74-45F2-B785-EFB839CEFB32}" srcOrd="0" destOrd="0" presId="urn:microsoft.com/office/officeart/2005/8/layout/hierarchy4"/>
    <dgm:cxn modelId="{7F7E2E7C-68E2-4FF4-A54A-A88A8AE8F606}" type="presParOf" srcId="{97BB1F08-9F74-45F2-B785-EFB839CEFB32}" destId="{2A91C28F-6DEE-40C0-BEF5-26C218C65F60}" srcOrd="0" destOrd="0" presId="urn:microsoft.com/office/officeart/2005/8/layout/hierarchy4"/>
    <dgm:cxn modelId="{6A858E49-56BB-42BC-A5DB-68EB59ED32A4}" type="presParOf" srcId="{97BB1F08-9F74-45F2-B785-EFB839CEFB32}" destId="{CCFEE674-B88E-4A8C-A3FB-920A92CE26C9}" srcOrd="1" destOrd="0" presId="urn:microsoft.com/office/officeart/2005/8/layout/hierarchy4"/>
    <dgm:cxn modelId="{03DAA2A2-22DD-42E9-B5CA-5B5EBEDEC0F9}" type="presParOf" srcId="{97BB1F08-9F74-45F2-B785-EFB839CEFB32}" destId="{9412FDEB-CB2F-4CE3-AE07-A438BA6A5A13}" srcOrd="2" destOrd="0" presId="urn:microsoft.com/office/officeart/2005/8/layout/hierarchy4"/>
    <dgm:cxn modelId="{546832D5-626F-4643-9D1F-A389737906DC}" type="presParOf" srcId="{9412FDEB-CB2F-4CE3-AE07-A438BA6A5A13}" destId="{3005E2EE-D468-4A22-9D36-C0059714F9B8}" srcOrd="0" destOrd="0" presId="urn:microsoft.com/office/officeart/2005/8/layout/hierarchy4"/>
    <dgm:cxn modelId="{D2B04427-C1E0-4C77-BC54-BB62BF48FF6B}" type="presParOf" srcId="{3005E2EE-D468-4A22-9D36-C0059714F9B8}" destId="{00F33BA1-39C2-475D-B624-D0721167C907}" srcOrd="0" destOrd="0" presId="urn:microsoft.com/office/officeart/2005/8/layout/hierarchy4"/>
    <dgm:cxn modelId="{F6BFF3A0-354D-4C9D-B759-8AFCB1654648}" type="presParOf" srcId="{3005E2EE-D468-4A22-9D36-C0059714F9B8}" destId="{95564B1B-22DB-4C35-ACC3-3C09205D8348}"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Skapa idéer om lösningar </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r>
            <a:rPr lang="sv-SE"/>
            <a:t>Fortsätta konkretisera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0D4B0CEF-22A2-40E3-AE0E-E6106348BF1D}">
      <dgm:prSet/>
      <dgm:spPr/>
      <dgm:t>
        <a:bodyPr/>
        <a:lstStyle/>
        <a:p>
          <a:r>
            <a:rPr lang="sv-SE"/>
            <a:t>Synliggöra olika perspektiv </a:t>
          </a:r>
        </a:p>
      </dgm:t>
    </dgm:pt>
    <dgm:pt modelId="{5BF79759-CFE2-488A-A9AE-4DFD45843AB0}" type="parTrans" cxnId="{8927A34A-CA08-49A7-9298-4E36BC46DBAA}">
      <dgm:prSet/>
      <dgm:spPr/>
      <dgm:t>
        <a:bodyPr/>
        <a:lstStyle/>
        <a:p>
          <a:endParaRPr lang="sv-SE"/>
        </a:p>
      </dgm:t>
    </dgm:pt>
    <dgm:pt modelId="{3FF0536C-2F48-45A1-AE81-3216ADFB3ACC}" type="sibTrans" cxnId="{8927A34A-CA08-49A7-9298-4E36BC46DBAA}">
      <dgm:prSet/>
      <dgm:spPr/>
      <dgm:t>
        <a:bodyPr/>
        <a:lstStyle/>
        <a:p>
          <a:endParaRPr lang="sv-SE"/>
        </a:p>
      </dgm:t>
    </dgm:pt>
    <dgm:pt modelId="{642A7E25-F93E-4A57-B5FE-C43C6206A691}">
      <dgm:prSet/>
      <dgm:spPr/>
      <dgm:t>
        <a:bodyPr/>
        <a:lstStyle/>
        <a:p>
          <a:r>
            <a:rPr lang="sv-SE"/>
            <a:t>Identifiera gemensamma problem</a:t>
          </a:r>
        </a:p>
      </dgm:t>
    </dgm:pt>
    <dgm:pt modelId="{736E61FD-336D-4968-B2EB-F71C26B6EF19}" type="parTrans" cxnId="{68042361-768A-457B-B1C5-93E743B16A90}">
      <dgm:prSet/>
      <dgm:spPr/>
      <dgm:t>
        <a:bodyPr/>
        <a:lstStyle/>
        <a:p>
          <a:endParaRPr lang="sv-SE"/>
        </a:p>
      </dgm:t>
    </dgm:pt>
    <dgm:pt modelId="{9B729828-637C-4108-AEF6-AFE1C26D7FEA}" type="sibTrans" cxnId="{68042361-768A-457B-B1C5-93E743B16A90}">
      <dgm:prSet/>
      <dgm:spPr/>
      <dgm:t>
        <a:bodyPr/>
        <a:lstStyle/>
        <a:p>
          <a:endParaRPr lang="sv-SE"/>
        </a:p>
      </dgm:t>
    </dgm:pt>
    <dgm:pt modelId="{936E74B1-8E84-46B0-80EE-B508B5AE2CBC}">
      <dgm:prSet/>
      <dgm:spPr/>
      <dgm:t>
        <a:bodyPr/>
        <a:lstStyle/>
        <a:p>
          <a:r>
            <a:rPr lang="sv-SE"/>
            <a:t>Prioritera problem</a:t>
          </a:r>
        </a:p>
      </dgm:t>
    </dgm:pt>
    <dgm:pt modelId="{F8B96327-7D1A-42BB-94E7-818C21C46C26}" type="parTrans" cxnId="{DA13C452-7347-443C-943B-52ED77DF2F46}">
      <dgm:prSet/>
      <dgm:spPr/>
      <dgm:t>
        <a:bodyPr/>
        <a:lstStyle/>
        <a:p>
          <a:endParaRPr lang="sv-SE"/>
        </a:p>
      </dgm:t>
    </dgm:pt>
    <dgm:pt modelId="{C47D26FC-44BF-48B7-89DE-E734CC22AB2D}" type="sibTrans" cxnId="{DA13C452-7347-443C-943B-52ED77DF2F46}">
      <dgm:prSet/>
      <dgm:spPr/>
      <dgm:t>
        <a:bodyPr/>
        <a:lstStyle/>
        <a:p>
          <a:endParaRPr lang="sv-SE"/>
        </a:p>
      </dgm:t>
    </dgm:pt>
    <dgm:pt modelId="{8B9BAE74-B1ED-45E0-B6D4-7E0A0706E976}">
      <dgm:prSet/>
      <dgm:spPr/>
      <dgm:t>
        <a:bodyPr/>
        <a:lstStyle/>
        <a:p>
          <a:r>
            <a:rPr lang="sv-SE"/>
            <a:t>Prioritera lösningar</a:t>
          </a:r>
        </a:p>
      </dgm:t>
    </dgm:pt>
    <dgm:pt modelId="{07B2BB19-B787-417D-A67C-79BDDB238CFA}" type="parTrans" cxnId="{395E312A-4A04-4A43-A866-6009C2E54BD7}">
      <dgm:prSet/>
      <dgm:spPr/>
      <dgm:t>
        <a:bodyPr/>
        <a:lstStyle/>
        <a:p>
          <a:endParaRPr lang="sv-SE"/>
        </a:p>
      </dgm:t>
    </dgm:pt>
    <dgm:pt modelId="{0FB1966A-3B2A-4D8F-A263-B1C3143588FC}" type="sibTrans" cxnId="{395E312A-4A04-4A43-A866-6009C2E54BD7}">
      <dgm:prSet/>
      <dgm:spPr/>
      <dgm:t>
        <a:bodyPr/>
        <a:lstStyle/>
        <a:p>
          <a:endParaRPr lang="sv-SE"/>
        </a:p>
      </dgm:t>
    </dgm:pt>
    <dgm:pt modelId="{350EDD04-7B0D-4401-8D09-9084EA08A3FA}">
      <dgm:prSet/>
      <dgm:spPr/>
      <dgm:t>
        <a:bodyPr/>
        <a:lstStyle/>
        <a:p>
          <a:r>
            <a:rPr lang="sv-SE"/>
            <a:t>Börja konkretisera lösningar</a:t>
          </a:r>
        </a:p>
      </dgm:t>
    </dgm:pt>
    <dgm:pt modelId="{3C5146DA-3499-4E99-A607-42BD857BCD54}" type="parTrans" cxnId="{B4FA3C08-7E8D-4A0C-ADC3-726AB68AB556}">
      <dgm:prSet/>
      <dgm:spPr/>
      <dgm:t>
        <a:bodyPr/>
        <a:lstStyle/>
        <a:p>
          <a:endParaRPr lang="sv-SE"/>
        </a:p>
      </dgm:t>
    </dgm:pt>
    <dgm:pt modelId="{0DF71DC4-5C86-44BA-8074-300A3B1089B8}" type="sibTrans" cxnId="{B4FA3C08-7E8D-4A0C-ADC3-726AB68AB556}">
      <dgm:prSet/>
      <dgm:spPr/>
      <dgm:t>
        <a:bodyPr/>
        <a:lstStyle/>
        <a:p>
          <a:endParaRPr lang="sv-SE"/>
        </a:p>
      </dgm:t>
    </dgm:pt>
    <dgm:pt modelId="{87F84658-F089-4732-AD17-FC8282946E8E}">
      <dgm:prSet/>
      <dgm:spPr/>
      <dgm:t>
        <a:bodyPr/>
        <a:lstStyle/>
        <a:p>
          <a:r>
            <a:rPr lang="sv-SE"/>
            <a:t>Planera för test eller införande</a:t>
          </a:r>
        </a:p>
      </dgm:t>
    </dgm:pt>
    <dgm:pt modelId="{C8C06739-D049-4B72-9A5F-A834158D506C}" type="parTrans" cxnId="{DBE8FA6C-31D5-4A60-B431-A699E513EA5A}">
      <dgm:prSet/>
      <dgm:spPr/>
      <dgm:t>
        <a:bodyPr/>
        <a:lstStyle/>
        <a:p>
          <a:endParaRPr lang="sv-SE"/>
        </a:p>
      </dgm:t>
    </dgm:pt>
    <dgm:pt modelId="{F257BB8B-DC54-42AA-AB53-8F83920729A5}" type="sibTrans" cxnId="{DBE8FA6C-31D5-4A60-B431-A699E513EA5A}">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3">
        <dgm:presLayoutVars>
          <dgm:chMax val="0"/>
          <dgm:chPref val="0"/>
          <dgm:bulletEnabled val="1"/>
        </dgm:presLayoutVars>
      </dgm:prSet>
      <dgm:spPr/>
    </dgm:pt>
    <dgm:pt modelId="{FA84A64A-0014-4EAB-A64D-74EF307AA60A}" type="pres">
      <dgm:prSet presAssocID="{2F0413B3-291B-4E86-8268-7042BC85F698}" presName="parSh" presStyleLbl="node1" presStyleIdx="0" presStyleCnt="3"/>
      <dgm:spPr/>
    </dgm:pt>
    <dgm:pt modelId="{F88FF0FE-E5A3-48BA-87B2-D68D8BA375BA}" type="pres">
      <dgm:prSet presAssocID="{2F0413B3-291B-4E86-8268-7042BC85F698}" presName="desTx" presStyleLbl="fgAcc1" presStyleIdx="0" presStyleCnt="3">
        <dgm:presLayoutVars>
          <dgm:bulletEnabled val="1"/>
        </dgm:presLayoutVars>
      </dgm:prSet>
      <dgm:spPr/>
    </dgm:pt>
    <dgm:pt modelId="{26FE0E84-18D1-4BBF-9BB4-EE7E21144601}" type="pres">
      <dgm:prSet presAssocID="{BBF955AD-C209-47FA-A00C-ABB1042CCE0C}" presName="sibTrans" presStyleLbl="sibTrans2D1" presStyleIdx="0" presStyleCnt="2"/>
      <dgm:spPr/>
    </dgm:pt>
    <dgm:pt modelId="{E7925823-72F0-4A20-837D-2063DBD7AD04}" type="pres">
      <dgm:prSet presAssocID="{BBF955AD-C209-47FA-A00C-ABB1042CCE0C}" presName="connTx" presStyleLbl="sibTrans2D1" presStyleIdx="0" presStyleCnt="2"/>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3">
        <dgm:presLayoutVars>
          <dgm:chMax val="0"/>
          <dgm:chPref val="0"/>
          <dgm:bulletEnabled val="1"/>
        </dgm:presLayoutVars>
      </dgm:prSet>
      <dgm:spPr/>
    </dgm:pt>
    <dgm:pt modelId="{B04D4756-05E3-4244-900E-448B31EF2D95}" type="pres">
      <dgm:prSet presAssocID="{D8D15BA4-68C4-42D1-ADBF-A1598E0D706D}" presName="parSh" presStyleLbl="node1" presStyleIdx="1" presStyleCnt="3"/>
      <dgm:spPr/>
    </dgm:pt>
    <dgm:pt modelId="{27647763-E803-4CA7-8B97-322CEAA28D07}" type="pres">
      <dgm:prSet presAssocID="{D8D15BA4-68C4-42D1-ADBF-A1598E0D706D}" presName="desTx" presStyleLbl="fgAcc1" presStyleIdx="1" presStyleCnt="3">
        <dgm:presLayoutVars>
          <dgm:bulletEnabled val="1"/>
        </dgm:presLayoutVars>
      </dgm:prSet>
      <dgm:spPr/>
    </dgm:pt>
    <dgm:pt modelId="{23BB2249-2ECF-46AB-8933-9364CFDBCCCD}" type="pres">
      <dgm:prSet presAssocID="{2D30305B-E471-4E7A-8A94-34357D731080}" presName="sibTrans" presStyleLbl="sibTrans2D1" presStyleIdx="1" presStyleCnt="2"/>
      <dgm:spPr/>
    </dgm:pt>
    <dgm:pt modelId="{43E00601-D689-459F-A2CB-220E583E3240}" type="pres">
      <dgm:prSet presAssocID="{2D30305B-E471-4E7A-8A94-34357D731080}" presName="connTx" presStyleLbl="sibTrans2D1" presStyleIdx="1" presStyleCnt="2"/>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3">
        <dgm:presLayoutVars>
          <dgm:chMax val="0"/>
          <dgm:chPref val="0"/>
          <dgm:bulletEnabled val="1"/>
        </dgm:presLayoutVars>
      </dgm:prSet>
      <dgm:spPr/>
    </dgm:pt>
    <dgm:pt modelId="{D774815B-5918-4788-B530-E4C736DDD10E}" type="pres">
      <dgm:prSet presAssocID="{A7C7C000-F2B0-4DA3-BF8D-B106141357FA}" presName="parSh" presStyleLbl="node1" presStyleIdx="2" presStyleCnt="3"/>
      <dgm:spPr/>
    </dgm:pt>
    <dgm:pt modelId="{4AF00A81-30A0-43BA-A3C5-FC8DFB962DBA}" type="pres">
      <dgm:prSet presAssocID="{A7C7C000-F2B0-4DA3-BF8D-B106141357FA}" presName="desTx" presStyleLbl="fgAcc1" presStyleIdx="2" presStyleCnt="3">
        <dgm:presLayoutVars>
          <dgm:bulletEnabled val="1"/>
        </dgm:presLayoutVars>
      </dgm:prSet>
      <dgm:spPr/>
    </dgm:pt>
  </dgm:ptLst>
  <dgm:cxnLst>
    <dgm:cxn modelId="{D87DB905-5FF0-4768-8C88-714D66CF0E9C}" type="presOf" srcId="{A7C7C000-F2B0-4DA3-BF8D-B106141357FA}" destId="{D774815B-5918-4788-B530-E4C736DDD10E}" srcOrd="1" destOrd="0" presId="urn:microsoft.com/office/officeart/2005/8/layout/process3"/>
    <dgm:cxn modelId="{B4FA3C08-7E8D-4A0C-ADC3-726AB68AB556}" srcId="{D8D15BA4-68C4-42D1-ADBF-A1598E0D706D}" destId="{350EDD04-7B0D-4401-8D09-9084EA08A3FA}" srcOrd="2" destOrd="0" parTransId="{3C5146DA-3499-4E99-A607-42BD857BCD54}" sibTransId="{0DF71DC4-5C86-44BA-8074-300A3B1089B8}"/>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B1089015-7AE0-4D4A-8B57-745D6F68C788}" type="presOf" srcId="{2F0413B3-291B-4E86-8268-7042BC85F698}" destId="{FA84A64A-0014-4EAB-A64D-74EF307AA60A}" srcOrd="1" destOrd="0" presId="urn:microsoft.com/office/officeart/2005/8/layout/process3"/>
    <dgm:cxn modelId="{F0CA091A-22CE-457D-ACCC-708E0AB2EE89}" type="presOf" srcId="{350EDD04-7B0D-4401-8D09-9084EA08A3FA}" destId="{27647763-E803-4CA7-8B97-322CEAA28D07}" srcOrd="0" destOrd="2"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395E312A-4A04-4A43-A866-6009C2E54BD7}" srcId="{D8D15BA4-68C4-42D1-ADBF-A1598E0D706D}" destId="{8B9BAE74-B1ED-45E0-B6D4-7E0A0706E976}" srcOrd="1" destOrd="0" parTransId="{07B2BB19-B787-417D-A67C-79BDDB238CFA}" sibTransId="{0FB1966A-3B2A-4D8F-A263-B1C3143588FC}"/>
    <dgm:cxn modelId="{3F2B132C-72CB-4D0A-B399-26DE786BF22C}" type="presOf" srcId="{87F84658-F089-4732-AD17-FC8282946E8E}" destId="{4AF00A81-30A0-43BA-A3C5-FC8DFB962DBA}" srcOrd="0" destOrd="1" presId="urn:microsoft.com/office/officeart/2005/8/layout/process3"/>
    <dgm:cxn modelId="{64B89E31-6741-41D2-902F-A3A9598FEBA4}" srcId="{C39662A2-521D-451D-9B01-C6265E4A1081}" destId="{2F0413B3-291B-4E86-8268-7042BC85F698}" srcOrd="0" destOrd="0" parTransId="{967271AC-D8AE-434E-B32C-F2884AA1DBBC}" sibTransId="{BBF955AD-C209-47FA-A00C-ABB1042CCE0C}"/>
    <dgm:cxn modelId="{68042361-768A-457B-B1C5-93E743B16A90}" srcId="{2F0413B3-291B-4E86-8268-7042BC85F698}" destId="{642A7E25-F93E-4A57-B5FE-C43C6206A691}" srcOrd="2" destOrd="0" parTransId="{736E61FD-336D-4968-B2EB-F71C26B6EF19}" sibTransId="{9B729828-637C-4108-AEF6-AFE1C26D7FEA}"/>
    <dgm:cxn modelId="{8927A34A-CA08-49A7-9298-4E36BC46DBAA}" srcId="{2F0413B3-291B-4E86-8268-7042BC85F698}" destId="{0D4B0CEF-22A2-40E3-AE0E-E6106348BF1D}" srcOrd="1" destOrd="0" parTransId="{5BF79759-CFE2-488A-A9AE-4DFD45843AB0}" sibTransId="{3FF0536C-2F48-45A1-AE81-3216ADFB3ACC}"/>
    <dgm:cxn modelId="{DBE8FA6C-31D5-4A60-B431-A699E513EA5A}" srcId="{A7C7C000-F2B0-4DA3-BF8D-B106141357FA}" destId="{87F84658-F089-4732-AD17-FC8282946E8E}" srcOrd="1" destOrd="0" parTransId="{C8C06739-D049-4B72-9A5F-A834158D506C}" sibTransId="{F257BB8B-DC54-42AA-AB53-8F83920729A5}"/>
    <dgm:cxn modelId="{F4847951-8FAC-4A28-B72D-905C7D82DCA3}" type="presOf" srcId="{96FC5B4F-4A6C-48B7-9212-66A83AE0B5EC}" destId="{F88FF0FE-E5A3-48BA-87B2-D68D8BA375BA}" srcOrd="0" destOrd="0" presId="urn:microsoft.com/office/officeart/2005/8/layout/process3"/>
    <dgm:cxn modelId="{DA13C452-7347-443C-943B-52ED77DF2F46}" srcId="{2F0413B3-291B-4E86-8268-7042BC85F698}" destId="{936E74B1-8E84-46B0-80EE-B508B5AE2CBC}" srcOrd="3" destOrd="0" parTransId="{F8B96327-7D1A-42BB-94E7-818C21C46C26}" sibTransId="{C47D26FC-44BF-48B7-89DE-E734CC22AB2D}"/>
    <dgm:cxn modelId="{FE19C153-FC62-4828-A0F0-0D986BCD0DDF}" type="presOf" srcId="{2F0413B3-291B-4E86-8268-7042BC85F698}" destId="{0E64CA95-BEFA-4BDF-BBE5-FFA2760A9FFD}"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C7C1AC77-1F3E-4F89-8AD9-71A9E228D092}" type="presOf" srcId="{0D4B0CEF-22A2-40E3-AE0E-E6106348BF1D}" destId="{F88FF0FE-E5A3-48BA-87B2-D68D8BA375BA}" srcOrd="0" destOrd="1" presId="urn:microsoft.com/office/officeart/2005/8/layout/process3"/>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E5AC2699-23F4-41EE-B09D-8F58012B3CFB}" type="presOf" srcId="{8B9BAE74-B1ED-45E0-B6D4-7E0A0706E976}" destId="{27647763-E803-4CA7-8B97-322CEAA28D07}" srcOrd="0" destOrd="1" presId="urn:microsoft.com/office/officeart/2005/8/layout/process3"/>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C4D782A3-EC0D-4F13-ACB3-38576F90B9D9}" type="presOf" srcId="{936E74B1-8E84-46B0-80EE-B508B5AE2CBC}" destId="{F88FF0FE-E5A3-48BA-87B2-D68D8BA375BA}" srcOrd="0" destOrd="3" presId="urn:microsoft.com/office/officeart/2005/8/layout/process3"/>
    <dgm:cxn modelId="{75EFC8A8-643C-4C56-A796-F4B84B8E89EF}" type="presOf" srcId="{D8D15BA4-68C4-42D1-ADBF-A1598E0D706D}" destId="{B04D4756-05E3-4244-900E-448B31EF2D95}" srcOrd="1" destOrd="0" presId="urn:microsoft.com/office/officeart/2005/8/layout/process3"/>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4C491AEE-940A-4E6F-A40F-AE6ACC9BD050}" type="presOf" srcId="{642A7E25-F93E-4A57-B5FE-C43C6206A691}" destId="{F88FF0FE-E5A3-48BA-87B2-D68D8BA375BA}" srcOrd="0" destOrd="2" presId="urn:microsoft.com/office/officeart/2005/8/layout/process3"/>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9662A2-521D-451D-9B01-C6265E4A1081}"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sv-SE"/>
        </a:p>
      </dgm:t>
    </dgm:pt>
    <dgm:pt modelId="{2F0413B3-291B-4E86-8268-7042BC85F698}">
      <dgm:prSet phldrT="[Text]" phldr="0"/>
      <dgm:spPr/>
      <dgm:t>
        <a:bodyPr/>
        <a:lstStyle/>
        <a:p>
          <a:r>
            <a:rPr lang="sv-SE"/>
            <a:t>Workshop 1</a:t>
          </a:r>
        </a:p>
      </dgm:t>
    </dgm:pt>
    <dgm:pt modelId="{967271AC-D8AE-434E-B32C-F2884AA1DBBC}" type="parTrans" cxnId="{64B89E31-6741-41D2-902F-A3A9598FEBA4}">
      <dgm:prSet/>
      <dgm:spPr/>
      <dgm:t>
        <a:bodyPr/>
        <a:lstStyle/>
        <a:p>
          <a:endParaRPr lang="sv-SE"/>
        </a:p>
      </dgm:t>
    </dgm:pt>
    <dgm:pt modelId="{BBF955AD-C209-47FA-A00C-ABB1042CCE0C}" type="sibTrans" cxnId="{64B89E31-6741-41D2-902F-A3A9598FEBA4}">
      <dgm:prSet/>
      <dgm:spPr/>
      <dgm:t>
        <a:bodyPr/>
        <a:lstStyle/>
        <a:p>
          <a:endParaRPr lang="sv-SE"/>
        </a:p>
      </dgm:t>
    </dgm:pt>
    <dgm:pt modelId="{96FC5B4F-4A6C-48B7-9212-66A83AE0B5EC}">
      <dgm:prSet phldrT="[Text]"/>
      <dgm:spPr/>
      <dgm:t>
        <a:bodyPr/>
        <a:lstStyle/>
        <a:p>
          <a:r>
            <a:rPr lang="sv-SE"/>
            <a:t>Lära känna varandra</a:t>
          </a:r>
        </a:p>
      </dgm:t>
    </dgm:pt>
    <dgm:pt modelId="{E23324AE-4E65-4FA1-9F9C-8E7D0452AB91}" type="parTrans" cxnId="{8EC7A7EC-C1CC-4905-91FF-0456027F1B5A}">
      <dgm:prSet/>
      <dgm:spPr/>
      <dgm:t>
        <a:bodyPr/>
        <a:lstStyle/>
        <a:p>
          <a:endParaRPr lang="sv-SE"/>
        </a:p>
      </dgm:t>
    </dgm:pt>
    <dgm:pt modelId="{1E9E9420-895E-4DDA-ACF8-8E65DF2FA557}" type="sibTrans" cxnId="{8EC7A7EC-C1CC-4905-91FF-0456027F1B5A}">
      <dgm:prSet/>
      <dgm:spPr/>
      <dgm:t>
        <a:bodyPr/>
        <a:lstStyle/>
        <a:p>
          <a:endParaRPr lang="sv-SE"/>
        </a:p>
      </dgm:t>
    </dgm:pt>
    <dgm:pt modelId="{D8D15BA4-68C4-42D1-ADBF-A1598E0D706D}">
      <dgm:prSet phldrT="[Text]" phldr="0"/>
      <dgm:spPr/>
      <dgm:t>
        <a:bodyPr/>
        <a:lstStyle/>
        <a:p>
          <a:r>
            <a:rPr lang="sv-SE"/>
            <a:t>Workshop 2</a:t>
          </a:r>
        </a:p>
      </dgm:t>
    </dgm:pt>
    <dgm:pt modelId="{49F68ED8-8BCB-4697-BE32-34BA89235E94}" type="parTrans" cxnId="{AD217C28-798C-410D-BFC1-8DFE143715DB}">
      <dgm:prSet/>
      <dgm:spPr/>
      <dgm:t>
        <a:bodyPr/>
        <a:lstStyle/>
        <a:p>
          <a:endParaRPr lang="sv-SE"/>
        </a:p>
      </dgm:t>
    </dgm:pt>
    <dgm:pt modelId="{2D30305B-E471-4E7A-8A94-34357D731080}" type="sibTrans" cxnId="{AD217C28-798C-410D-BFC1-8DFE143715DB}">
      <dgm:prSet/>
      <dgm:spPr/>
      <dgm:t>
        <a:bodyPr/>
        <a:lstStyle/>
        <a:p>
          <a:endParaRPr lang="sv-SE"/>
        </a:p>
      </dgm:t>
    </dgm:pt>
    <dgm:pt modelId="{D890D716-8E48-4A36-8117-AA59B7B6628B}">
      <dgm:prSet phldrT="[Text]"/>
      <dgm:spPr/>
      <dgm:t>
        <a:bodyPr/>
        <a:lstStyle/>
        <a:p>
          <a:pPr>
            <a:buFont typeface="Arial" panose="020B0604020202020204" pitchFamily="34" charset="0"/>
            <a:buChar char="•"/>
          </a:pPr>
          <a:r>
            <a:rPr lang="sv-SE"/>
            <a:t>Skapa idéer om lösningar </a:t>
          </a:r>
        </a:p>
      </dgm:t>
    </dgm:pt>
    <dgm:pt modelId="{ABAAF535-A54D-4F9F-8C02-D25E8675D43D}" type="parTrans" cxnId="{C6B2C39A-8B03-435B-900C-B5F1370ED356}">
      <dgm:prSet/>
      <dgm:spPr/>
      <dgm:t>
        <a:bodyPr/>
        <a:lstStyle/>
        <a:p>
          <a:endParaRPr lang="sv-SE"/>
        </a:p>
      </dgm:t>
    </dgm:pt>
    <dgm:pt modelId="{0E0B9F08-0B5E-4AAA-AEC3-0337801EE060}" type="sibTrans" cxnId="{C6B2C39A-8B03-435B-900C-B5F1370ED356}">
      <dgm:prSet/>
      <dgm:spPr/>
      <dgm:t>
        <a:bodyPr/>
        <a:lstStyle/>
        <a:p>
          <a:endParaRPr lang="sv-SE"/>
        </a:p>
      </dgm:t>
    </dgm:pt>
    <dgm:pt modelId="{A7C7C000-F2B0-4DA3-BF8D-B106141357FA}">
      <dgm:prSet phldrT="[Text]" phldr="0"/>
      <dgm:spPr/>
      <dgm:t>
        <a:bodyPr/>
        <a:lstStyle/>
        <a:p>
          <a:r>
            <a:rPr lang="sv-SE"/>
            <a:t>Workshop 3</a:t>
          </a:r>
        </a:p>
      </dgm:t>
    </dgm:pt>
    <dgm:pt modelId="{A6F4631E-9C71-4AD4-827C-E45981D40264}" type="parTrans" cxnId="{B6E73613-6097-4BEC-9E7E-B8302D3B3811}">
      <dgm:prSet/>
      <dgm:spPr/>
      <dgm:t>
        <a:bodyPr/>
        <a:lstStyle/>
        <a:p>
          <a:endParaRPr lang="sv-SE"/>
        </a:p>
      </dgm:t>
    </dgm:pt>
    <dgm:pt modelId="{E9115B75-AFB3-4DBE-93AB-D6D82AFE64D4}" type="sibTrans" cxnId="{B6E73613-6097-4BEC-9E7E-B8302D3B3811}">
      <dgm:prSet/>
      <dgm:spPr/>
      <dgm:t>
        <a:bodyPr/>
        <a:lstStyle/>
        <a:p>
          <a:endParaRPr lang="sv-SE"/>
        </a:p>
      </dgm:t>
    </dgm:pt>
    <dgm:pt modelId="{FD6B79B7-53E8-49EC-B118-8C73BC2446CD}">
      <dgm:prSet phldrT="[Text]"/>
      <dgm:spPr/>
      <dgm:t>
        <a:bodyPr/>
        <a:lstStyle/>
        <a:p>
          <a:r>
            <a:rPr lang="sv-SE"/>
            <a:t>Fortsätta konkretisera lösningar</a:t>
          </a:r>
        </a:p>
      </dgm:t>
    </dgm:pt>
    <dgm:pt modelId="{14BB0D07-EE94-43B6-868C-CF193DED9C94}" type="parTrans" cxnId="{33C9B8DE-3AEA-49CF-ABA4-90942282B73F}">
      <dgm:prSet/>
      <dgm:spPr/>
      <dgm:t>
        <a:bodyPr/>
        <a:lstStyle/>
        <a:p>
          <a:endParaRPr lang="sv-SE"/>
        </a:p>
      </dgm:t>
    </dgm:pt>
    <dgm:pt modelId="{F5C06DE4-1A23-497F-90DC-BED67C52AD79}" type="sibTrans" cxnId="{33C9B8DE-3AEA-49CF-ABA4-90942282B73F}">
      <dgm:prSet/>
      <dgm:spPr/>
      <dgm:t>
        <a:bodyPr/>
        <a:lstStyle/>
        <a:p>
          <a:endParaRPr lang="sv-SE"/>
        </a:p>
      </dgm:t>
    </dgm:pt>
    <dgm:pt modelId="{95CDC618-0515-4E4A-A2F6-7D9FAFB2D8E3}">
      <dgm:prSet/>
      <dgm:spPr/>
      <dgm:t>
        <a:bodyPr/>
        <a:lstStyle/>
        <a:p>
          <a:r>
            <a:rPr lang="sv-SE"/>
            <a:t>Synliggöra olika perspektiv </a:t>
          </a:r>
        </a:p>
      </dgm:t>
    </dgm:pt>
    <dgm:pt modelId="{59785282-1A21-4587-A9B4-F0DA18E22CC9}" type="parTrans" cxnId="{C15B3559-E4C0-4894-9438-EE9A3A30FB1F}">
      <dgm:prSet/>
      <dgm:spPr/>
      <dgm:t>
        <a:bodyPr/>
        <a:lstStyle/>
        <a:p>
          <a:endParaRPr lang="sv-SE"/>
        </a:p>
      </dgm:t>
    </dgm:pt>
    <dgm:pt modelId="{3CF6FE07-7199-40F0-87EB-1F79E8D38D96}" type="sibTrans" cxnId="{C15B3559-E4C0-4894-9438-EE9A3A30FB1F}">
      <dgm:prSet/>
      <dgm:spPr/>
      <dgm:t>
        <a:bodyPr/>
        <a:lstStyle/>
        <a:p>
          <a:endParaRPr lang="sv-SE"/>
        </a:p>
      </dgm:t>
    </dgm:pt>
    <dgm:pt modelId="{F37B881F-0B9E-4621-80C8-21F51D024BBA}">
      <dgm:prSet/>
      <dgm:spPr/>
      <dgm:t>
        <a:bodyPr/>
        <a:lstStyle/>
        <a:p>
          <a:r>
            <a:rPr lang="sv-SE"/>
            <a:t>Identifiera gemensamma problem</a:t>
          </a:r>
        </a:p>
      </dgm:t>
    </dgm:pt>
    <dgm:pt modelId="{219E79E4-D4C4-4789-9FD6-88D82523E3D1}" type="parTrans" cxnId="{EC5C55C9-B6E1-40EE-B5D6-DED7D6DCF054}">
      <dgm:prSet/>
      <dgm:spPr/>
      <dgm:t>
        <a:bodyPr/>
        <a:lstStyle/>
        <a:p>
          <a:endParaRPr lang="sv-SE"/>
        </a:p>
      </dgm:t>
    </dgm:pt>
    <dgm:pt modelId="{699B4B0F-4529-466D-B902-DD216BDBD146}" type="sibTrans" cxnId="{EC5C55C9-B6E1-40EE-B5D6-DED7D6DCF054}">
      <dgm:prSet/>
      <dgm:spPr/>
      <dgm:t>
        <a:bodyPr/>
        <a:lstStyle/>
        <a:p>
          <a:endParaRPr lang="sv-SE"/>
        </a:p>
      </dgm:t>
    </dgm:pt>
    <dgm:pt modelId="{AA1B895C-0234-416D-99DE-CDFF543D0164}">
      <dgm:prSet/>
      <dgm:spPr/>
      <dgm:t>
        <a:bodyPr/>
        <a:lstStyle/>
        <a:p>
          <a:r>
            <a:rPr lang="sv-SE"/>
            <a:t>Prioritera problem</a:t>
          </a:r>
        </a:p>
      </dgm:t>
    </dgm:pt>
    <dgm:pt modelId="{776781A7-B39B-432F-928C-55E38A1A71D3}" type="parTrans" cxnId="{7CF5F5F5-5243-415D-9DD8-BFDC17D07074}">
      <dgm:prSet/>
      <dgm:spPr/>
      <dgm:t>
        <a:bodyPr/>
        <a:lstStyle/>
        <a:p>
          <a:endParaRPr lang="sv-SE"/>
        </a:p>
      </dgm:t>
    </dgm:pt>
    <dgm:pt modelId="{84CE8805-6635-40EC-9B31-56932A4FE07F}" type="sibTrans" cxnId="{7CF5F5F5-5243-415D-9DD8-BFDC17D07074}">
      <dgm:prSet/>
      <dgm:spPr/>
      <dgm:t>
        <a:bodyPr/>
        <a:lstStyle/>
        <a:p>
          <a:endParaRPr lang="sv-SE"/>
        </a:p>
      </dgm:t>
    </dgm:pt>
    <dgm:pt modelId="{80A91F75-B853-40B7-BBCA-0986865D1D41}">
      <dgm:prSet/>
      <dgm:spPr/>
      <dgm:t>
        <a:bodyPr/>
        <a:lstStyle/>
        <a:p>
          <a:r>
            <a:rPr lang="sv-SE"/>
            <a:t>Prioritera lösningar</a:t>
          </a:r>
        </a:p>
      </dgm:t>
    </dgm:pt>
    <dgm:pt modelId="{8E200F0B-8DE2-48B1-959B-014F4E9EBDFD}" type="parTrans" cxnId="{AB3B1D0C-D587-4AF8-9E75-768D1B4B1FA3}">
      <dgm:prSet/>
      <dgm:spPr/>
      <dgm:t>
        <a:bodyPr/>
        <a:lstStyle/>
        <a:p>
          <a:endParaRPr lang="sv-SE"/>
        </a:p>
      </dgm:t>
    </dgm:pt>
    <dgm:pt modelId="{970A48FF-0123-4F4A-A093-B3145C451591}" type="sibTrans" cxnId="{AB3B1D0C-D587-4AF8-9E75-768D1B4B1FA3}">
      <dgm:prSet/>
      <dgm:spPr/>
      <dgm:t>
        <a:bodyPr/>
        <a:lstStyle/>
        <a:p>
          <a:endParaRPr lang="sv-SE"/>
        </a:p>
      </dgm:t>
    </dgm:pt>
    <dgm:pt modelId="{D2F1C83C-2C44-48E4-884B-C2575305321A}">
      <dgm:prSet/>
      <dgm:spPr/>
      <dgm:t>
        <a:bodyPr/>
        <a:lstStyle/>
        <a:p>
          <a:r>
            <a:rPr lang="sv-SE"/>
            <a:t>Börja konkretisera lösningar</a:t>
          </a:r>
        </a:p>
      </dgm:t>
    </dgm:pt>
    <dgm:pt modelId="{ED81F88E-8F4A-477E-AA0E-CE4DA1225E22}" type="parTrans" cxnId="{260D1E73-FC75-46BF-88F7-967B92B58355}">
      <dgm:prSet/>
      <dgm:spPr/>
      <dgm:t>
        <a:bodyPr/>
        <a:lstStyle/>
        <a:p>
          <a:endParaRPr lang="sv-SE"/>
        </a:p>
      </dgm:t>
    </dgm:pt>
    <dgm:pt modelId="{439EDF20-629E-403A-A657-0AB397A875AC}" type="sibTrans" cxnId="{260D1E73-FC75-46BF-88F7-967B92B58355}">
      <dgm:prSet/>
      <dgm:spPr/>
      <dgm:t>
        <a:bodyPr/>
        <a:lstStyle/>
        <a:p>
          <a:endParaRPr lang="sv-SE"/>
        </a:p>
      </dgm:t>
    </dgm:pt>
    <dgm:pt modelId="{C60D6ABF-5151-46AB-A60C-32273DF2A669}">
      <dgm:prSet/>
      <dgm:spPr/>
      <dgm:t>
        <a:bodyPr/>
        <a:lstStyle/>
        <a:p>
          <a:r>
            <a:rPr lang="sv-SE"/>
            <a:t>Planera för test eller införande</a:t>
          </a:r>
        </a:p>
      </dgm:t>
    </dgm:pt>
    <dgm:pt modelId="{9EBCFE52-A779-419E-BC37-5F5A3366294A}" type="parTrans" cxnId="{61160BF3-F46B-4D89-A65B-26327F4DC019}">
      <dgm:prSet/>
      <dgm:spPr/>
      <dgm:t>
        <a:bodyPr/>
        <a:lstStyle/>
        <a:p>
          <a:endParaRPr lang="sv-SE"/>
        </a:p>
      </dgm:t>
    </dgm:pt>
    <dgm:pt modelId="{BC947A75-35D1-4848-9990-5B7126D62992}" type="sibTrans" cxnId="{61160BF3-F46B-4D89-A65B-26327F4DC019}">
      <dgm:prSet/>
      <dgm:spPr/>
      <dgm:t>
        <a:bodyPr/>
        <a:lstStyle/>
        <a:p>
          <a:endParaRPr lang="sv-SE"/>
        </a:p>
      </dgm:t>
    </dgm:pt>
    <dgm:pt modelId="{C1E13286-211C-4AF5-8F4C-67214B9FD3C5}" type="pres">
      <dgm:prSet presAssocID="{C39662A2-521D-451D-9B01-C6265E4A1081}" presName="linearFlow" presStyleCnt="0">
        <dgm:presLayoutVars>
          <dgm:dir/>
          <dgm:animLvl val="lvl"/>
          <dgm:resizeHandles val="exact"/>
        </dgm:presLayoutVars>
      </dgm:prSet>
      <dgm:spPr/>
    </dgm:pt>
    <dgm:pt modelId="{6B9F6956-EA65-45C7-BA24-736FA2140DFA}" type="pres">
      <dgm:prSet presAssocID="{2F0413B3-291B-4E86-8268-7042BC85F698}" presName="composite" presStyleCnt="0"/>
      <dgm:spPr/>
    </dgm:pt>
    <dgm:pt modelId="{0E64CA95-BEFA-4BDF-BBE5-FFA2760A9FFD}" type="pres">
      <dgm:prSet presAssocID="{2F0413B3-291B-4E86-8268-7042BC85F698}" presName="parTx" presStyleLbl="node1" presStyleIdx="0" presStyleCnt="3">
        <dgm:presLayoutVars>
          <dgm:chMax val="0"/>
          <dgm:chPref val="0"/>
          <dgm:bulletEnabled val="1"/>
        </dgm:presLayoutVars>
      </dgm:prSet>
      <dgm:spPr/>
    </dgm:pt>
    <dgm:pt modelId="{FA84A64A-0014-4EAB-A64D-74EF307AA60A}" type="pres">
      <dgm:prSet presAssocID="{2F0413B3-291B-4E86-8268-7042BC85F698}" presName="parSh" presStyleLbl="node1" presStyleIdx="0" presStyleCnt="3"/>
      <dgm:spPr/>
    </dgm:pt>
    <dgm:pt modelId="{F88FF0FE-E5A3-48BA-87B2-D68D8BA375BA}" type="pres">
      <dgm:prSet presAssocID="{2F0413B3-291B-4E86-8268-7042BC85F698}" presName="desTx" presStyleLbl="fgAcc1" presStyleIdx="0" presStyleCnt="3">
        <dgm:presLayoutVars>
          <dgm:bulletEnabled val="1"/>
        </dgm:presLayoutVars>
      </dgm:prSet>
      <dgm:spPr/>
    </dgm:pt>
    <dgm:pt modelId="{26FE0E84-18D1-4BBF-9BB4-EE7E21144601}" type="pres">
      <dgm:prSet presAssocID="{BBF955AD-C209-47FA-A00C-ABB1042CCE0C}" presName="sibTrans" presStyleLbl="sibTrans2D1" presStyleIdx="0" presStyleCnt="2"/>
      <dgm:spPr/>
    </dgm:pt>
    <dgm:pt modelId="{E7925823-72F0-4A20-837D-2063DBD7AD04}" type="pres">
      <dgm:prSet presAssocID="{BBF955AD-C209-47FA-A00C-ABB1042CCE0C}" presName="connTx" presStyleLbl="sibTrans2D1" presStyleIdx="0" presStyleCnt="2"/>
      <dgm:spPr/>
    </dgm:pt>
    <dgm:pt modelId="{562186F9-8F6C-4352-82DC-7742CA3DB223}" type="pres">
      <dgm:prSet presAssocID="{D8D15BA4-68C4-42D1-ADBF-A1598E0D706D}" presName="composite" presStyleCnt="0"/>
      <dgm:spPr/>
    </dgm:pt>
    <dgm:pt modelId="{6993AC1E-0E9E-46DB-9644-9BF2A395ED82}" type="pres">
      <dgm:prSet presAssocID="{D8D15BA4-68C4-42D1-ADBF-A1598E0D706D}" presName="parTx" presStyleLbl="node1" presStyleIdx="0" presStyleCnt="3">
        <dgm:presLayoutVars>
          <dgm:chMax val="0"/>
          <dgm:chPref val="0"/>
          <dgm:bulletEnabled val="1"/>
        </dgm:presLayoutVars>
      </dgm:prSet>
      <dgm:spPr/>
    </dgm:pt>
    <dgm:pt modelId="{B04D4756-05E3-4244-900E-448B31EF2D95}" type="pres">
      <dgm:prSet presAssocID="{D8D15BA4-68C4-42D1-ADBF-A1598E0D706D}" presName="parSh" presStyleLbl="node1" presStyleIdx="1" presStyleCnt="3"/>
      <dgm:spPr/>
    </dgm:pt>
    <dgm:pt modelId="{27647763-E803-4CA7-8B97-322CEAA28D07}" type="pres">
      <dgm:prSet presAssocID="{D8D15BA4-68C4-42D1-ADBF-A1598E0D706D}" presName="desTx" presStyleLbl="fgAcc1" presStyleIdx="1" presStyleCnt="3">
        <dgm:presLayoutVars>
          <dgm:bulletEnabled val="1"/>
        </dgm:presLayoutVars>
      </dgm:prSet>
      <dgm:spPr/>
    </dgm:pt>
    <dgm:pt modelId="{23BB2249-2ECF-46AB-8933-9364CFDBCCCD}" type="pres">
      <dgm:prSet presAssocID="{2D30305B-E471-4E7A-8A94-34357D731080}" presName="sibTrans" presStyleLbl="sibTrans2D1" presStyleIdx="1" presStyleCnt="2"/>
      <dgm:spPr/>
    </dgm:pt>
    <dgm:pt modelId="{43E00601-D689-459F-A2CB-220E583E3240}" type="pres">
      <dgm:prSet presAssocID="{2D30305B-E471-4E7A-8A94-34357D731080}" presName="connTx" presStyleLbl="sibTrans2D1" presStyleIdx="1" presStyleCnt="2"/>
      <dgm:spPr/>
    </dgm:pt>
    <dgm:pt modelId="{4D0A76C9-0C11-43FD-9850-FF2BDA203CFF}" type="pres">
      <dgm:prSet presAssocID="{A7C7C000-F2B0-4DA3-BF8D-B106141357FA}" presName="composite" presStyleCnt="0"/>
      <dgm:spPr/>
    </dgm:pt>
    <dgm:pt modelId="{C0E65B3E-E779-4899-84C0-D80EE098EEB8}" type="pres">
      <dgm:prSet presAssocID="{A7C7C000-F2B0-4DA3-BF8D-B106141357FA}" presName="parTx" presStyleLbl="node1" presStyleIdx="1" presStyleCnt="3">
        <dgm:presLayoutVars>
          <dgm:chMax val="0"/>
          <dgm:chPref val="0"/>
          <dgm:bulletEnabled val="1"/>
        </dgm:presLayoutVars>
      </dgm:prSet>
      <dgm:spPr/>
    </dgm:pt>
    <dgm:pt modelId="{D774815B-5918-4788-B530-E4C736DDD10E}" type="pres">
      <dgm:prSet presAssocID="{A7C7C000-F2B0-4DA3-BF8D-B106141357FA}" presName="parSh" presStyleLbl="node1" presStyleIdx="2" presStyleCnt="3"/>
      <dgm:spPr/>
    </dgm:pt>
    <dgm:pt modelId="{4AF00A81-30A0-43BA-A3C5-FC8DFB962DBA}" type="pres">
      <dgm:prSet presAssocID="{A7C7C000-F2B0-4DA3-BF8D-B106141357FA}" presName="desTx" presStyleLbl="fgAcc1" presStyleIdx="2" presStyleCnt="3">
        <dgm:presLayoutVars>
          <dgm:bulletEnabled val="1"/>
        </dgm:presLayoutVars>
      </dgm:prSet>
      <dgm:spPr/>
    </dgm:pt>
  </dgm:ptLst>
  <dgm:cxnLst>
    <dgm:cxn modelId="{31C0DB04-11D6-4E03-98FF-EBC64C10455E}" type="presOf" srcId="{D2F1C83C-2C44-48E4-884B-C2575305321A}" destId="{27647763-E803-4CA7-8B97-322CEAA28D07}" srcOrd="0" destOrd="2" presId="urn:microsoft.com/office/officeart/2005/8/layout/process3"/>
    <dgm:cxn modelId="{D87DB905-5FF0-4768-8C88-714D66CF0E9C}" type="presOf" srcId="{A7C7C000-F2B0-4DA3-BF8D-B106141357FA}" destId="{D774815B-5918-4788-B530-E4C736DDD10E}" srcOrd="1" destOrd="0" presId="urn:microsoft.com/office/officeart/2005/8/layout/process3"/>
    <dgm:cxn modelId="{AB3B1D0C-D587-4AF8-9E75-768D1B4B1FA3}" srcId="{D8D15BA4-68C4-42D1-ADBF-A1598E0D706D}" destId="{80A91F75-B853-40B7-BBCA-0986865D1D41}" srcOrd="1" destOrd="0" parTransId="{8E200F0B-8DE2-48B1-959B-014F4E9EBDFD}" sibTransId="{970A48FF-0123-4F4A-A093-B3145C451591}"/>
    <dgm:cxn modelId="{89A93510-A2F4-4F18-9910-E73E01F2AF0B}" type="presOf" srcId="{2D30305B-E471-4E7A-8A94-34357D731080}" destId="{43E00601-D689-459F-A2CB-220E583E3240}" srcOrd="1" destOrd="0" presId="urn:microsoft.com/office/officeart/2005/8/layout/process3"/>
    <dgm:cxn modelId="{B6E73613-6097-4BEC-9E7E-B8302D3B3811}" srcId="{C39662A2-521D-451D-9B01-C6265E4A1081}" destId="{A7C7C000-F2B0-4DA3-BF8D-B106141357FA}" srcOrd="2" destOrd="0" parTransId="{A6F4631E-9C71-4AD4-827C-E45981D40264}" sibTransId="{E9115B75-AFB3-4DBE-93AB-D6D82AFE64D4}"/>
    <dgm:cxn modelId="{D2347014-AF96-492C-9768-6BF6269BD714}" type="presOf" srcId="{F37B881F-0B9E-4621-80C8-21F51D024BBA}" destId="{F88FF0FE-E5A3-48BA-87B2-D68D8BA375BA}" srcOrd="0" destOrd="2" presId="urn:microsoft.com/office/officeart/2005/8/layout/process3"/>
    <dgm:cxn modelId="{B1089015-7AE0-4D4A-8B57-745D6F68C788}" type="presOf" srcId="{2F0413B3-291B-4E86-8268-7042BC85F698}" destId="{FA84A64A-0014-4EAB-A64D-74EF307AA60A}" srcOrd="1" destOrd="0" presId="urn:microsoft.com/office/officeart/2005/8/layout/process3"/>
    <dgm:cxn modelId="{AD217C28-798C-410D-BFC1-8DFE143715DB}" srcId="{C39662A2-521D-451D-9B01-C6265E4A1081}" destId="{D8D15BA4-68C4-42D1-ADBF-A1598E0D706D}" srcOrd="1" destOrd="0" parTransId="{49F68ED8-8BCB-4697-BE32-34BA89235E94}" sibTransId="{2D30305B-E471-4E7A-8A94-34357D731080}"/>
    <dgm:cxn modelId="{64B89E31-6741-41D2-902F-A3A9598FEBA4}" srcId="{C39662A2-521D-451D-9B01-C6265E4A1081}" destId="{2F0413B3-291B-4E86-8268-7042BC85F698}" srcOrd="0" destOrd="0" parTransId="{967271AC-D8AE-434E-B32C-F2884AA1DBBC}" sibTransId="{BBF955AD-C209-47FA-A00C-ABB1042CCE0C}"/>
    <dgm:cxn modelId="{7E44E76B-74CF-4BEB-950B-357D831E3A23}" type="presOf" srcId="{80A91F75-B853-40B7-BBCA-0986865D1D41}" destId="{27647763-E803-4CA7-8B97-322CEAA28D07}" srcOrd="0" destOrd="1" presId="urn:microsoft.com/office/officeart/2005/8/layout/process3"/>
    <dgm:cxn modelId="{F4847951-8FAC-4A28-B72D-905C7D82DCA3}" type="presOf" srcId="{96FC5B4F-4A6C-48B7-9212-66A83AE0B5EC}" destId="{F88FF0FE-E5A3-48BA-87B2-D68D8BA375BA}" srcOrd="0" destOrd="0" presId="urn:microsoft.com/office/officeart/2005/8/layout/process3"/>
    <dgm:cxn modelId="{260D1E73-FC75-46BF-88F7-967B92B58355}" srcId="{D8D15BA4-68C4-42D1-ADBF-A1598E0D706D}" destId="{D2F1C83C-2C44-48E4-884B-C2575305321A}" srcOrd="2" destOrd="0" parTransId="{ED81F88E-8F4A-477E-AA0E-CE4DA1225E22}" sibTransId="{439EDF20-629E-403A-A657-0AB397A875AC}"/>
    <dgm:cxn modelId="{FE19C153-FC62-4828-A0F0-0D986BCD0DDF}" type="presOf" srcId="{2F0413B3-291B-4E86-8268-7042BC85F698}" destId="{0E64CA95-BEFA-4BDF-BBE5-FFA2760A9FFD}" srcOrd="0" destOrd="0" presId="urn:microsoft.com/office/officeart/2005/8/layout/process3"/>
    <dgm:cxn modelId="{AADBDE76-2670-41C6-BFA1-FF8AEB5A39C2}" type="presOf" srcId="{BBF955AD-C209-47FA-A00C-ABB1042CCE0C}" destId="{E7925823-72F0-4A20-837D-2063DBD7AD04}" srcOrd="1" destOrd="0" presId="urn:microsoft.com/office/officeart/2005/8/layout/process3"/>
    <dgm:cxn modelId="{C15B3559-E4C0-4894-9438-EE9A3A30FB1F}" srcId="{2F0413B3-291B-4E86-8268-7042BC85F698}" destId="{95CDC618-0515-4E4A-A2F6-7D9FAFB2D8E3}" srcOrd="1" destOrd="0" parTransId="{59785282-1A21-4587-A9B4-F0DA18E22CC9}" sibTransId="{3CF6FE07-7199-40F0-87EB-1F79E8D38D96}"/>
    <dgm:cxn modelId="{3D23855A-EA63-4069-9A1A-F022A0128E6B}" type="presOf" srcId="{C39662A2-521D-451D-9B01-C6265E4A1081}" destId="{C1E13286-211C-4AF5-8F4C-67214B9FD3C5}" srcOrd="0" destOrd="0" presId="urn:microsoft.com/office/officeart/2005/8/layout/process3"/>
    <dgm:cxn modelId="{10320F84-EFBF-4E0B-B979-8F7D2B938F75}" type="presOf" srcId="{FD6B79B7-53E8-49EC-B118-8C73BC2446CD}" destId="{4AF00A81-30A0-43BA-A3C5-FC8DFB962DBA}" srcOrd="0" destOrd="0" presId="urn:microsoft.com/office/officeart/2005/8/layout/process3"/>
    <dgm:cxn modelId="{31D2908D-FD95-4F47-87D8-1B0E5073966D}" type="presOf" srcId="{BBF955AD-C209-47FA-A00C-ABB1042CCE0C}" destId="{26FE0E84-18D1-4BBF-9BB4-EE7E21144601}" srcOrd="0" destOrd="0" presId="urn:microsoft.com/office/officeart/2005/8/layout/process3"/>
    <dgm:cxn modelId="{3887D08F-9674-4A4A-992F-B82A45A3A30F}" type="presOf" srcId="{2D30305B-E471-4E7A-8A94-34357D731080}" destId="{23BB2249-2ECF-46AB-8933-9364CFDBCCCD}" srcOrd="0" destOrd="0" presId="urn:microsoft.com/office/officeart/2005/8/layout/process3"/>
    <dgm:cxn modelId="{C6B2C39A-8B03-435B-900C-B5F1370ED356}" srcId="{D8D15BA4-68C4-42D1-ADBF-A1598E0D706D}" destId="{D890D716-8E48-4A36-8117-AA59B7B6628B}" srcOrd="0" destOrd="0" parTransId="{ABAAF535-A54D-4F9F-8C02-D25E8675D43D}" sibTransId="{0E0B9F08-0B5E-4AAA-AEC3-0337801EE060}"/>
    <dgm:cxn modelId="{9598A09E-4736-4C04-B44A-2D98141B1ADA}" type="presOf" srcId="{D890D716-8E48-4A36-8117-AA59B7B6628B}" destId="{27647763-E803-4CA7-8B97-322CEAA28D07}" srcOrd="0" destOrd="0" presId="urn:microsoft.com/office/officeart/2005/8/layout/process3"/>
    <dgm:cxn modelId="{75EFC8A8-643C-4C56-A796-F4B84B8E89EF}" type="presOf" srcId="{D8D15BA4-68C4-42D1-ADBF-A1598E0D706D}" destId="{B04D4756-05E3-4244-900E-448B31EF2D95}" srcOrd="1" destOrd="0" presId="urn:microsoft.com/office/officeart/2005/8/layout/process3"/>
    <dgm:cxn modelId="{EC5C55C9-B6E1-40EE-B5D6-DED7D6DCF054}" srcId="{2F0413B3-291B-4E86-8268-7042BC85F698}" destId="{F37B881F-0B9E-4621-80C8-21F51D024BBA}" srcOrd="2" destOrd="0" parTransId="{219E79E4-D4C4-4789-9FD6-88D82523E3D1}" sibTransId="{699B4B0F-4529-466D-B902-DD216BDBD146}"/>
    <dgm:cxn modelId="{8B0605CB-CDF1-4F7E-956B-24978377FA05}" type="presOf" srcId="{AA1B895C-0234-416D-99DE-CDFF543D0164}" destId="{F88FF0FE-E5A3-48BA-87B2-D68D8BA375BA}" srcOrd="0" destOrd="3" presId="urn:microsoft.com/office/officeart/2005/8/layout/process3"/>
    <dgm:cxn modelId="{CAB900D1-AF53-4153-BFE7-19FEA03870F3}" type="presOf" srcId="{95CDC618-0515-4E4A-A2F6-7D9FAFB2D8E3}" destId="{F88FF0FE-E5A3-48BA-87B2-D68D8BA375BA}" srcOrd="0" destOrd="1" presId="urn:microsoft.com/office/officeart/2005/8/layout/process3"/>
    <dgm:cxn modelId="{33C9B8DE-3AEA-49CF-ABA4-90942282B73F}" srcId="{A7C7C000-F2B0-4DA3-BF8D-B106141357FA}" destId="{FD6B79B7-53E8-49EC-B118-8C73BC2446CD}" srcOrd="0" destOrd="0" parTransId="{14BB0D07-EE94-43B6-868C-CF193DED9C94}" sibTransId="{F5C06DE4-1A23-497F-90DC-BED67C52AD79}"/>
    <dgm:cxn modelId="{10E948E4-FEA9-4B69-8B20-643AC4FAECB7}" type="presOf" srcId="{A7C7C000-F2B0-4DA3-BF8D-B106141357FA}" destId="{C0E65B3E-E779-4899-84C0-D80EE098EEB8}" srcOrd="0" destOrd="0" presId="urn:microsoft.com/office/officeart/2005/8/layout/process3"/>
    <dgm:cxn modelId="{3DAB6AEA-5407-4B9F-A6B3-DBE65A56D80B}" type="presOf" srcId="{D8D15BA4-68C4-42D1-ADBF-A1598E0D706D}" destId="{6993AC1E-0E9E-46DB-9644-9BF2A395ED82}" srcOrd="0" destOrd="0" presId="urn:microsoft.com/office/officeart/2005/8/layout/process3"/>
    <dgm:cxn modelId="{8EC7A7EC-C1CC-4905-91FF-0456027F1B5A}" srcId="{2F0413B3-291B-4E86-8268-7042BC85F698}" destId="{96FC5B4F-4A6C-48B7-9212-66A83AE0B5EC}" srcOrd="0" destOrd="0" parTransId="{E23324AE-4E65-4FA1-9F9C-8E7D0452AB91}" sibTransId="{1E9E9420-895E-4DDA-ACF8-8E65DF2FA557}"/>
    <dgm:cxn modelId="{61160BF3-F46B-4D89-A65B-26327F4DC019}" srcId="{A7C7C000-F2B0-4DA3-BF8D-B106141357FA}" destId="{C60D6ABF-5151-46AB-A60C-32273DF2A669}" srcOrd="1" destOrd="0" parTransId="{9EBCFE52-A779-419E-BC37-5F5A3366294A}" sibTransId="{BC947A75-35D1-4848-9990-5B7126D62992}"/>
    <dgm:cxn modelId="{7CF5F5F5-5243-415D-9DD8-BFDC17D07074}" srcId="{2F0413B3-291B-4E86-8268-7042BC85F698}" destId="{AA1B895C-0234-416D-99DE-CDFF543D0164}" srcOrd="3" destOrd="0" parTransId="{776781A7-B39B-432F-928C-55E38A1A71D3}" sibTransId="{84CE8805-6635-40EC-9B31-56932A4FE07F}"/>
    <dgm:cxn modelId="{9C3C04FB-C61C-428C-A8E7-A5CEC543CCBC}" type="presOf" srcId="{C60D6ABF-5151-46AB-A60C-32273DF2A669}" destId="{4AF00A81-30A0-43BA-A3C5-FC8DFB962DBA}" srcOrd="0" destOrd="1" presId="urn:microsoft.com/office/officeart/2005/8/layout/process3"/>
    <dgm:cxn modelId="{65BCE71A-E5CB-432B-82C1-48C8491BC759}" type="presParOf" srcId="{C1E13286-211C-4AF5-8F4C-67214B9FD3C5}" destId="{6B9F6956-EA65-45C7-BA24-736FA2140DFA}" srcOrd="0" destOrd="0" presId="urn:microsoft.com/office/officeart/2005/8/layout/process3"/>
    <dgm:cxn modelId="{0A9AA48B-A259-4B42-A2F6-C439C3D9B35C}" type="presParOf" srcId="{6B9F6956-EA65-45C7-BA24-736FA2140DFA}" destId="{0E64CA95-BEFA-4BDF-BBE5-FFA2760A9FFD}" srcOrd="0" destOrd="0" presId="urn:microsoft.com/office/officeart/2005/8/layout/process3"/>
    <dgm:cxn modelId="{F1B7B65F-C42C-43E7-BB02-84C1757E760A}" type="presParOf" srcId="{6B9F6956-EA65-45C7-BA24-736FA2140DFA}" destId="{FA84A64A-0014-4EAB-A64D-74EF307AA60A}" srcOrd="1" destOrd="0" presId="urn:microsoft.com/office/officeart/2005/8/layout/process3"/>
    <dgm:cxn modelId="{33315603-D398-4012-BDCA-F9784F61A6FB}" type="presParOf" srcId="{6B9F6956-EA65-45C7-BA24-736FA2140DFA}" destId="{F88FF0FE-E5A3-48BA-87B2-D68D8BA375BA}" srcOrd="2" destOrd="0" presId="urn:microsoft.com/office/officeart/2005/8/layout/process3"/>
    <dgm:cxn modelId="{BD8681BF-D258-429C-A394-1AB0E3EB9B58}" type="presParOf" srcId="{C1E13286-211C-4AF5-8F4C-67214B9FD3C5}" destId="{26FE0E84-18D1-4BBF-9BB4-EE7E21144601}" srcOrd="1" destOrd="0" presId="urn:microsoft.com/office/officeart/2005/8/layout/process3"/>
    <dgm:cxn modelId="{E23C2F1E-0645-4F8D-84A1-BFEACD93A813}" type="presParOf" srcId="{26FE0E84-18D1-4BBF-9BB4-EE7E21144601}" destId="{E7925823-72F0-4A20-837D-2063DBD7AD04}" srcOrd="0" destOrd="0" presId="urn:microsoft.com/office/officeart/2005/8/layout/process3"/>
    <dgm:cxn modelId="{661255AA-DBF9-49C7-B653-D58656502A7D}" type="presParOf" srcId="{C1E13286-211C-4AF5-8F4C-67214B9FD3C5}" destId="{562186F9-8F6C-4352-82DC-7742CA3DB223}" srcOrd="2" destOrd="0" presId="urn:microsoft.com/office/officeart/2005/8/layout/process3"/>
    <dgm:cxn modelId="{C4E8501C-7180-4AE3-81C4-C31B9815F03E}" type="presParOf" srcId="{562186F9-8F6C-4352-82DC-7742CA3DB223}" destId="{6993AC1E-0E9E-46DB-9644-9BF2A395ED82}" srcOrd="0" destOrd="0" presId="urn:microsoft.com/office/officeart/2005/8/layout/process3"/>
    <dgm:cxn modelId="{75E25283-E1BC-4B22-8EF6-508AAD0A42F6}" type="presParOf" srcId="{562186F9-8F6C-4352-82DC-7742CA3DB223}" destId="{B04D4756-05E3-4244-900E-448B31EF2D95}" srcOrd="1" destOrd="0" presId="urn:microsoft.com/office/officeart/2005/8/layout/process3"/>
    <dgm:cxn modelId="{56DF63CE-1861-4242-A294-659476FAF68F}" type="presParOf" srcId="{562186F9-8F6C-4352-82DC-7742CA3DB223}" destId="{27647763-E803-4CA7-8B97-322CEAA28D07}" srcOrd="2" destOrd="0" presId="urn:microsoft.com/office/officeart/2005/8/layout/process3"/>
    <dgm:cxn modelId="{85E64586-B27E-4BE2-AB2D-83710AD90893}" type="presParOf" srcId="{C1E13286-211C-4AF5-8F4C-67214B9FD3C5}" destId="{23BB2249-2ECF-46AB-8933-9364CFDBCCCD}" srcOrd="3" destOrd="0" presId="urn:microsoft.com/office/officeart/2005/8/layout/process3"/>
    <dgm:cxn modelId="{71A46BF6-1A78-48AA-87B3-2FDBDB2A1BAE}" type="presParOf" srcId="{23BB2249-2ECF-46AB-8933-9364CFDBCCCD}" destId="{43E00601-D689-459F-A2CB-220E583E3240}" srcOrd="0" destOrd="0" presId="urn:microsoft.com/office/officeart/2005/8/layout/process3"/>
    <dgm:cxn modelId="{44064B62-70AC-41E8-9338-BA117E2ED0B5}" type="presParOf" srcId="{C1E13286-211C-4AF5-8F4C-67214B9FD3C5}" destId="{4D0A76C9-0C11-43FD-9850-FF2BDA203CFF}" srcOrd="4" destOrd="0" presId="urn:microsoft.com/office/officeart/2005/8/layout/process3"/>
    <dgm:cxn modelId="{9B03706C-69CF-4C22-A499-A7262FBB9ED5}" type="presParOf" srcId="{4D0A76C9-0C11-43FD-9850-FF2BDA203CFF}" destId="{C0E65B3E-E779-4899-84C0-D80EE098EEB8}" srcOrd="0" destOrd="0" presId="urn:microsoft.com/office/officeart/2005/8/layout/process3"/>
    <dgm:cxn modelId="{2D695CC8-B3BC-4A15-BFFD-535F665639D5}" type="presParOf" srcId="{4D0A76C9-0C11-43FD-9850-FF2BDA203CFF}" destId="{D774815B-5918-4788-B530-E4C736DDD10E}" srcOrd="1" destOrd="0" presId="urn:microsoft.com/office/officeart/2005/8/layout/process3"/>
    <dgm:cxn modelId="{6E4C78E1-3699-41C4-87CF-7BFB57551226}" type="presParOf" srcId="{4D0A76C9-0C11-43FD-9850-FF2BDA203CFF}" destId="{4AF00A81-30A0-43BA-A3C5-FC8DFB962DBA}"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5230"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1</a:t>
          </a:r>
        </a:p>
      </dsp:txBody>
      <dsp:txXfrm>
        <a:off x="5230" y="96668"/>
        <a:ext cx="2378024" cy="604800"/>
      </dsp:txXfrm>
    </dsp:sp>
    <dsp:sp modelId="{F88FF0FE-E5A3-48BA-87B2-D68D8BA375BA}">
      <dsp:nvSpPr>
        <dsp:cNvPr id="0" name=""/>
        <dsp:cNvSpPr/>
      </dsp:nvSpPr>
      <dsp:spPr>
        <a:xfrm>
          <a:off x="49229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Lära känna varandra</a:t>
          </a:r>
        </a:p>
        <a:p>
          <a:pPr marL="228600" lvl="1" indent="-228600" algn="l" defTabSz="933450">
            <a:lnSpc>
              <a:spcPct val="90000"/>
            </a:lnSpc>
            <a:spcBef>
              <a:spcPct val="0"/>
            </a:spcBef>
            <a:spcAft>
              <a:spcPct val="15000"/>
            </a:spcAft>
            <a:buChar char="•"/>
          </a:pPr>
          <a:r>
            <a:rPr lang="sv-SE" sz="2100" kern="1200"/>
            <a:t>Synliggöra olika perspektiv </a:t>
          </a:r>
        </a:p>
        <a:p>
          <a:pPr marL="228600" lvl="1" indent="-228600" algn="l" defTabSz="933450">
            <a:lnSpc>
              <a:spcPct val="90000"/>
            </a:lnSpc>
            <a:spcBef>
              <a:spcPct val="0"/>
            </a:spcBef>
            <a:spcAft>
              <a:spcPct val="15000"/>
            </a:spcAft>
            <a:buFont typeface="Arial" panose="020B0604020202020204" pitchFamily="34" charset="0"/>
            <a:buChar char="•"/>
          </a:pPr>
          <a:r>
            <a:rPr lang="sv-SE" sz="2100" kern="1200"/>
            <a:t>Identifiera gemensamma problem</a:t>
          </a:r>
        </a:p>
        <a:p>
          <a:pPr marL="228600" lvl="1" indent="-228600" algn="l" defTabSz="933450">
            <a:lnSpc>
              <a:spcPct val="90000"/>
            </a:lnSpc>
            <a:spcBef>
              <a:spcPct val="0"/>
            </a:spcBef>
            <a:spcAft>
              <a:spcPct val="15000"/>
            </a:spcAft>
            <a:buChar char="•"/>
          </a:pPr>
          <a:r>
            <a:rPr lang="sv-SE" sz="2100" kern="1200"/>
            <a:t>Prioritera problem</a:t>
          </a:r>
        </a:p>
      </dsp:txBody>
      <dsp:txXfrm>
        <a:off x="561945" y="771119"/>
        <a:ext cx="2238724" cy="3413900"/>
      </dsp:txXfrm>
    </dsp:sp>
    <dsp:sp modelId="{26FE0E84-18D1-4BBF-9BB4-EE7E21144601}">
      <dsp:nvSpPr>
        <dsp:cNvPr id="0" name=""/>
        <dsp:cNvSpPr/>
      </dsp:nvSpPr>
      <dsp:spPr>
        <a:xfrm>
          <a:off x="2743754"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743754" y="221451"/>
        <a:ext cx="586641" cy="355235"/>
      </dsp:txXfrm>
    </dsp:sp>
    <dsp:sp modelId="{B04D4756-05E3-4244-900E-448B31EF2D95}">
      <dsp:nvSpPr>
        <dsp:cNvPr id="0" name=""/>
        <dsp:cNvSpPr/>
      </dsp:nvSpPr>
      <dsp:spPr>
        <a:xfrm>
          <a:off x="3825254"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2</a:t>
          </a:r>
        </a:p>
      </dsp:txBody>
      <dsp:txXfrm>
        <a:off x="3825254" y="96668"/>
        <a:ext cx="2378024" cy="604800"/>
      </dsp:txXfrm>
    </dsp:sp>
    <dsp:sp modelId="{27647763-E803-4CA7-8B97-322CEAA28D07}">
      <dsp:nvSpPr>
        <dsp:cNvPr id="0" name=""/>
        <dsp:cNvSpPr/>
      </dsp:nvSpPr>
      <dsp:spPr>
        <a:xfrm>
          <a:off x="4312320"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sv-SE" sz="2100" kern="1200"/>
            <a:t>Skapa idéer om lösningar </a:t>
          </a:r>
        </a:p>
        <a:p>
          <a:pPr marL="228600" lvl="1" indent="-228600" algn="l" defTabSz="933450">
            <a:lnSpc>
              <a:spcPct val="90000"/>
            </a:lnSpc>
            <a:spcBef>
              <a:spcPct val="0"/>
            </a:spcBef>
            <a:spcAft>
              <a:spcPct val="15000"/>
            </a:spcAft>
            <a:buChar char="•"/>
          </a:pPr>
          <a:r>
            <a:rPr lang="sv-SE" sz="2100" kern="1200"/>
            <a:t>Prioritera lösningar</a:t>
          </a:r>
        </a:p>
        <a:p>
          <a:pPr marL="228600" lvl="1" indent="-228600" algn="l" defTabSz="933450">
            <a:lnSpc>
              <a:spcPct val="90000"/>
            </a:lnSpc>
            <a:spcBef>
              <a:spcPct val="0"/>
            </a:spcBef>
            <a:spcAft>
              <a:spcPct val="15000"/>
            </a:spcAft>
            <a:buChar char="•"/>
          </a:pPr>
          <a:r>
            <a:rPr lang="sv-SE" sz="2100" kern="1200"/>
            <a:t>Börja konkretisera lösningar</a:t>
          </a:r>
        </a:p>
      </dsp:txBody>
      <dsp:txXfrm>
        <a:off x="4381970" y="771119"/>
        <a:ext cx="2238724" cy="3413900"/>
      </dsp:txXfrm>
    </dsp:sp>
    <dsp:sp modelId="{23BB2249-2ECF-46AB-8933-9364CFDBCCCD}">
      <dsp:nvSpPr>
        <dsp:cNvPr id="0" name=""/>
        <dsp:cNvSpPr/>
      </dsp:nvSpPr>
      <dsp:spPr>
        <a:xfrm>
          <a:off x="6563779"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6563779" y="221451"/>
        <a:ext cx="586641" cy="355235"/>
      </dsp:txXfrm>
    </dsp:sp>
    <dsp:sp modelId="{D774815B-5918-4788-B530-E4C736DDD10E}">
      <dsp:nvSpPr>
        <dsp:cNvPr id="0" name=""/>
        <dsp:cNvSpPr/>
      </dsp:nvSpPr>
      <dsp:spPr>
        <a:xfrm>
          <a:off x="7645279"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3</a:t>
          </a:r>
        </a:p>
      </dsp:txBody>
      <dsp:txXfrm>
        <a:off x="7645279" y="96668"/>
        <a:ext cx="2378024" cy="604800"/>
      </dsp:txXfrm>
    </dsp:sp>
    <dsp:sp modelId="{4AF00A81-30A0-43BA-A3C5-FC8DFB962DBA}">
      <dsp:nvSpPr>
        <dsp:cNvPr id="0" name=""/>
        <dsp:cNvSpPr/>
      </dsp:nvSpPr>
      <dsp:spPr>
        <a:xfrm>
          <a:off x="813234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Fortsätta konkretisera lösningar</a:t>
          </a:r>
        </a:p>
        <a:p>
          <a:pPr marL="228600" lvl="1" indent="-228600" algn="l" defTabSz="933450">
            <a:lnSpc>
              <a:spcPct val="90000"/>
            </a:lnSpc>
            <a:spcBef>
              <a:spcPct val="0"/>
            </a:spcBef>
            <a:spcAft>
              <a:spcPct val="15000"/>
            </a:spcAft>
            <a:buChar char="•"/>
          </a:pPr>
          <a:r>
            <a:rPr lang="sv-SE" sz="2100" kern="1200"/>
            <a:t>Planera för test eller införande</a:t>
          </a:r>
        </a:p>
      </dsp:txBody>
      <dsp:txXfrm>
        <a:off x="8201995" y="771119"/>
        <a:ext cx="2238724" cy="3413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5230"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1</a:t>
          </a:r>
        </a:p>
      </dsp:txBody>
      <dsp:txXfrm>
        <a:off x="5230" y="96668"/>
        <a:ext cx="2378024" cy="604800"/>
      </dsp:txXfrm>
    </dsp:sp>
    <dsp:sp modelId="{F88FF0FE-E5A3-48BA-87B2-D68D8BA375BA}">
      <dsp:nvSpPr>
        <dsp:cNvPr id="0" name=""/>
        <dsp:cNvSpPr/>
      </dsp:nvSpPr>
      <dsp:spPr>
        <a:xfrm>
          <a:off x="49229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Lära känna varandra</a:t>
          </a:r>
        </a:p>
        <a:p>
          <a:pPr marL="228600" lvl="1" indent="-228600" algn="l" defTabSz="933450">
            <a:lnSpc>
              <a:spcPct val="90000"/>
            </a:lnSpc>
            <a:spcBef>
              <a:spcPct val="0"/>
            </a:spcBef>
            <a:spcAft>
              <a:spcPct val="15000"/>
            </a:spcAft>
            <a:buChar char="•"/>
          </a:pPr>
          <a:r>
            <a:rPr lang="sv-SE" sz="2100" kern="1200"/>
            <a:t>Synliggöra olika perspektiv </a:t>
          </a:r>
        </a:p>
        <a:p>
          <a:pPr marL="228600" lvl="1" indent="-228600" algn="l" defTabSz="933450">
            <a:lnSpc>
              <a:spcPct val="90000"/>
            </a:lnSpc>
            <a:spcBef>
              <a:spcPct val="0"/>
            </a:spcBef>
            <a:spcAft>
              <a:spcPct val="15000"/>
            </a:spcAft>
            <a:buChar char="•"/>
          </a:pPr>
          <a:r>
            <a:rPr lang="sv-SE" sz="2100" kern="1200"/>
            <a:t>Identifiera gemensamma problem</a:t>
          </a:r>
        </a:p>
        <a:p>
          <a:pPr marL="228600" lvl="1" indent="-228600" algn="l" defTabSz="933450">
            <a:lnSpc>
              <a:spcPct val="90000"/>
            </a:lnSpc>
            <a:spcBef>
              <a:spcPct val="0"/>
            </a:spcBef>
            <a:spcAft>
              <a:spcPct val="15000"/>
            </a:spcAft>
            <a:buChar char="•"/>
          </a:pPr>
          <a:r>
            <a:rPr lang="sv-SE" sz="2100" kern="1200"/>
            <a:t>Prioritera problem</a:t>
          </a:r>
        </a:p>
      </dsp:txBody>
      <dsp:txXfrm>
        <a:off x="561945" y="771119"/>
        <a:ext cx="2238724" cy="3413900"/>
      </dsp:txXfrm>
    </dsp:sp>
    <dsp:sp modelId="{26FE0E84-18D1-4BBF-9BB4-EE7E21144601}">
      <dsp:nvSpPr>
        <dsp:cNvPr id="0" name=""/>
        <dsp:cNvSpPr/>
      </dsp:nvSpPr>
      <dsp:spPr>
        <a:xfrm>
          <a:off x="2743754"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743754" y="221451"/>
        <a:ext cx="586641" cy="355235"/>
      </dsp:txXfrm>
    </dsp:sp>
    <dsp:sp modelId="{B04D4756-05E3-4244-900E-448B31EF2D95}">
      <dsp:nvSpPr>
        <dsp:cNvPr id="0" name=""/>
        <dsp:cNvSpPr/>
      </dsp:nvSpPr>
      <dsp:spPr>
        <a:xfrm>
          <a:off x="3825254"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2</a:t>
          </a:r>
        </a:p>
      </dsp:txBody>
      <dsp:txXfrm>
        <a:off x="3825254" y="96668"/>
        <a:ext cx="2378024" cy="604800"/>
      </dsp:txXfrm>
    </dsp:sp>
    <dsp:sp modelId="{27647763-E803-4CA7-8B97-322CEAA28D07}">
      <dsp:nvSpPr>
        <dsp:cNvPr id="0" name=""/>
        <dsp:cNvSpPr/>
      </dsp:nvSpPr>
      <dsp:spPr>
        <a:xfrm>
          <a:off x="4312320"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sv-SE" sz="2100" kern="1200"/>
            <a:t>Skapa idéer om lösningar </a:t>
          </a:r>
        </a:p>
        <a:p>
          <a:pPr marL="228600" lvl="1" indent="-228600" algn="l" defTabSz="933450">
            <a:lnSpc>
              <a:spcPct val="90000"/>
            </a:lnSpc>
            <a:spcBef>
              <a:spcPct val="0"/>
            </a:spcBef>
            <a:spcAft>
              <a:spcPct val="15000"/>
            </a:spcAft>
            <a:buChar char="•"/>
          </a:pPr>
          <a:r>
            <a:rPr lang="sv-SE" sz="2100" kern="1200"/>
            <a:t>Prioritera lösningar</a:t>
          </a:r>
        </a:p>
        <a:p>
          <a:pPr marL="228600" lvl="1" indent="-228600" algn="l" defTabSz="933450">
            <a:lnSpc>
              <a:spcPct val="90000"/>
            </a:lnSpc>
            <a:spcBef>
              <a:spcPct val="0"/>
            </a:spcBef>
            <a:spcAft>
              <a:spcPct val="15000"/>
            </a:spcAft>
            <a:buChar char="•"/>
          </a:pPr>
          <a:r>
            <a:rPr lang="sv-SE" sz="2100" kern="1200"/>
            <a:t>Börja konkretisera lösningar</a:t>
          </a:r>
        </a:p>
      </dsp:txBody>
      <dsp:txXfrm>
        <a:off x="4381970" y="771119"/>
        <a:ext cx="2238724" cy="3413900"/>
      </dsp:txXfrm>
    </dsp:sp>
    <dsp:sp modelId="{23BB2249-2ECF-46AB-8933-9364CFDBCCCD}">
      <dsp:nvSpPr>
        <dsp:cNvPr id="0" name=""/>
        <dsp:cNvSpPr/>
      </dsp:nvSpPr>
      <dsp:spPr>
        <a:xfrm>
          <a:off x="6563779"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6563779" y="221451"/>
        <a:ext cx="586641" cy="355235"/>
      </dsp:txXfrm>
    </dsp:sp>
    <dsp:sp modelId="{D774815B-5918-4788-B530-E4C736DDD10E}">
      <dsp:nvSpPr>
        <dsp:cNvPr id="0" name=""/>
        <dsp:cNvSpPr/>
      </dsp:nvSpPr>
      <dsp:spPr>
        <a:xfrm>
          <a:off x="7645279"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3</a:t>
          </a:r>
        </a:p>
      </dsp:txBody>
      <dsp:txXfrm>
        <a:off x="7645279" y="96668"/>
        <a:ext cx="2378024" cy="604800"/>
      </dsp:txXfrm>
    </dsp:sp>
    <dsp:sp modelId="{4AF00A81-30A0-43BA-A3C5-FC8DFB962DBA}">
      <dsp:nvSpPr>
        <dsp:cNvPr id="0" name=""/>
        <dsp:cNvSpPr/>
      </dsp:nvSpPr>
      <dsp:spPr>
        <a:xfrm>
          <a:off x="813234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Fortsätta konkretisera lösningar</a:t>
          </a:r>
        </a:p>
        <a:p>
          <a:pPr marL="228600" lvl="1" indent="-228600" algn="l" defTabSz="933450">
            <a:lnSpc>
              <a:spcPct val="90000"/>
            </a:lnSpc>
            <a:spcBef>
              <a:spcPct val="0"/>
            </a:spcBef>
            <a:spcAft>
              <a:spcPct val="15000"/>
            </a:spcAft>
            <a:buChar char="•"/>
          </a:pPr>
          <a:r>
            <a:rPr lang="sv-SE" sz="2100" kern="1200"/>
            <a:t>Planera för test eller införande</a:t>
          </a:r>
        </a:p>
      </dsp:txBody>
      <dsp:txXfrm>
        <a:off x="8201995" y="771119"/>
        <a:ext cx="2238724" cy="34139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5230"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1</a:t>
          </a:r>
        </a:p>
      </dsp:txBody>
      <dsp:txXfrm>
        <a:off x="5230" y="96668"/>
        <a:ext cx="2378024" cy="604800"/>
      </dsp:txXfrm>
    </dsp:sp>
    <dsp:sp modelId="{F88FF0FE-E5A3-48BA-87B2-D68D8BA375BA}">
      <dsp:nvSpPr>
        <dsp:cNvPr id="0" name=""/>
        <dsp:cNvSpPr/>
      </dsp:nvSpPr>
      <dsp:spPr>
        <a:xfrm>
          <a:off x="49229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Lära känna varandra</a:t>
          </a:r>
        </a:p>
        <a:p>
          <a:pPr marL="228600" lvl="1" indent="-228600" algn="l" defTabSz="933450">
            <a:lnSpc>
              <a:spcPct val="90000"/>
            </a:lnSpc>
            <a:spcBef>
              <a:spcPct val="0"/>
            </a:spcBef>
            <a:spcAft>
              <a:spcPct val="15000"/>
            </a:spcAft>
            <a:buChar char="•"/>
          </a:pPr>
          <a:r>
            <a:rPr lang="sv-SE" sz="2100" kern="1200"/>
            <a:t>Synliggöra olika perspektiv </a:t>
          </a:r>
        </a:p>
        <a:p>
          <a:pPr marL="228600" lvl="1" indent="-228600" algn="l" defTabSz="933450">
            <a:lnSpc>
              <a:spcPct val="90000"/>
            </a:lnSpc>
            <a:spcBef>
              <a:spcPct val="0"/>
            </a:spcBef>
            <a:spcAft>
              <a:spcPct val="15000"/>
            </a:spcAft>
            <a:buChar char="•"/>
          </a:pPr>
          <a:r>
            <a:rPr lang="sv-SE" sz="2100" kern="1200"/>
            <a:t>Identifiera gemensamma problem</a:t>
          </a:r>
        </a:p>
        <a:p>
          <a:pPr marL="228600" lvl="1" indent="-228600" algn="l" defTabSz="933450">
            <a:lnSpc>
              <a:spcPct val="90000"/>
            </a:lnSpc>
            <a:spcBef>
              <a:spcPct val="0"/>
            </a:spcBef>
            <a:spcAft>
              <a:spcPct val="15000"/>
            </a:spcAft>
            <a:buChar char="•"/>
          </a:pPr>
          <a:r>
            <a:rPr lang="sv-SE" sz="2100" kern="1200"/>
            <a:t>Prioritera problem</a:t>
          </a:r>
        </a:p>
      </dsp:txBody>
      <dsp:txXfrm>
        <a:off x="561945" y="771119"/>
        <a:ext cx="2238724" cy="3413900"/>
      </dsp:txXfrm>
    </dsp:sp>
    <dsp:sp modelId="{26FE0E84-18D1-4BBF-9BB4-EE7E21144601}">
      <dsp:nvSpPr>
        <dsp:cNvPr id="0" name=""/>
        <dsp:cNvSpPr/>
      </dsp:nvSpPr>
      <dsp:spPr>
        <a:xfrm>
          <a:off x="2743754"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743754" y="221451"/>
        <a:ext cx="586641" cy="355235"/>
      </dsp:txXfrm>
    </dsp:sp>
    <dsp:sp modelId="{B04D4756-05E3-4244-900E-448B31EF2D95}">
      <dsp:nvSpPr>
        <dsp:cNvPr id="0" name=""/>
        <dsp:cNvSpPr/>
      </dsp:nvSpPr>
      <dsp:spPr>
        <a:xfrm>
          <a:off x="3825254"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2</a:t>
          </a:r>
        </a:p>
      </dsp:txBody>
      <dsp:txXfrm>
        <a:off x="3825254" y="96668"/>
        <a:ext cx="2378024" cy="604800"/>
      </dsp:txXfrm>
    </dsp:sp>
    <dsp:sp modelId="{27647763-E803-4CA7-8B97-322CEAA28D07}">
      <dsp:nvSpPr>
        <dsp:cNvPr id="0" name=""/>
        <dsp:cNvSpPr/>
      </dsp:nvSpPr>
      <dsp:spPr>
        <a:xfrm>
          <a:off x="4312320"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sv-SE" sz="2100" kern="1200"/>
            <a:t>Skapa idéer om lösningar </a:t>
          </a:r>
        </a:p>
        <a:p>
          <a:pPr marL="228600" lvl="1" indent="-228600" algn="l" defTabSz="933450">
            <a:lnSpc>
              <a:spcPct val="90000"/>
            </a:lnSpc>
            <a:spcBef>
              <a:spcPct val="0"/>
            </a:spcBef>
            <a:spcAft>
              <a:spcPct val="15000"/>
            </a:spcAft>
            <a:buFont typeface="Arial" panose="020B0604020202020204" pitchFamily="34" charset="0"/>
            <a:buChar char="•"/>
          </a:pPr>
          <a:r>
            <a:rPr lang="sv-SE" sz="2100" kern="1200"/>
            <a:t>Prioritera lösningar</a:t>
          </a:r>
        </a:p>
        <a:p>
          <a:pPr marL="228600" lvl="1" indent="-228600" algn="l" defTabSz="933450">
            <a:lnSpc>
              <a:spcPct val="90000"/>
            </a:lnSpc>
            <a:spcBef>
              <a:spcPct val="0"/>
            </a:spcBef>
            <a:spcAft>
              <a:spcPct val="15000"/>
            </a:spcAft>
            <a:buFont typeface="Arial" panose="020B0604020202020204" pitchFamily="34" charset="0"/>
            <a:buChar char="•"/>
          </a:pPr>
          <a:r>
            <a:rPr lang="sv-SE" sz="2100" kern="1200"/>
            <a:t>Börja konkretisera lösningar</a:t>
          </a:r>
        </a:p>
      </dsp:txBody>
      <dsp:txXfrm>
        <a:off x="4381970" y="771119"/>
        <a:ext cx="2238724" cy="3413900"/>
      </dsp:txXfrm>
    </dsp:sp>
    <dsp:sp modelId="{23BB2249-2ECF-46AB-8933-9364CFDBCCCD}">
      <dsp:nvSpPr>
        <dsp:cNvPr id="0" name=""/>
        <dsp:cNvSpPr/>
      </dsp:nvSpPr>
      <dsp:spPr>
        <a:xfrm>
          <a:off x="6563779"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6563779" y="221451"/>
        <a:ext cx="586641" cy="355235"/>
      </dsp:txXfrm>
    </dsp:sp>
    <dsp:sp modelId="{D774815B-5918-4788-B530-E4C736DDD10E}">
      <dsp:nvSpPr>
        <dsp:cNvPr id="0" name=""/>
        <dsp:cNvSpPr/>
      </dsp:nvSpPr>
      <dsp:spPr>
        <a:xfrm>
          <a:off x="7645279"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3</a:t>
          </a:r>
        </a:p>
      </dsp:txBody>
      <dsp:txXfrm>
        <a:off x="7645279" y="96668"/>
        <a:ext cx="2378024" cy="604800"/>
      </dsp:txXfrm>
    </dsp:sp>
    <dsp:sp modelId="{4AF00A81-30A0-43BA-A3C5-FC8DFB962DBA}">
      <dsp:nvSpPr>
        <dsp:cNvPr id="0" name=""/>
        <dsp:cNvSpPr/>
      </dsp:nvSpPr>
      <dsp:spPr>
        <a:xfrm>
          <a:off x="813234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Fortsätta konkretisera lösningar</a:t>
          </a:r>
        </a:p>
        <a:p>
          <a:pPr marL="228600" lvl="1" indent="-228600" algn="l" defTabSz="933450">
            <a:lnSpc>
              <a:spcPct val="90000"/>
            </a:lnSpc>
            <a:spcBef>
              <a:spcPct val="0"/>
            </a:spcBef>
            <a:spcAft>
              <a:spcPct val="15000"/>
            </a:spcAft>
            <a:buChar char="•"/>
          </a:pPr>
          <a:r>
            <a:rPr lang="sv-SE" sz="2100" kern="1200"/>
            <a:t>Planera för test eller införande</a:t>
          </a:r>
        </a:p>
      </dsp:txBody>
      <dsp:txXfrm>
        <a:off x="8201995" y="771119"/>
        <a:ext cx="2238724" cy="3413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311D0-65D7-4D9D-A7C3-0BCBDD152B71}">
      <dsp:nvSpPr>
        <dsp:cNvPr id="0" name=""/>
        <dsp:cNvSpPr/>
      </dsp:nvSpPr>
      <dsp:spPr>
        <a:xfrm>
          <a:off x="4052" y="854"/>
          <a:ext cx="8291076"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Problem 1: XX</a:t>
          </a:r>
        </a:p>
      </dsp:txBody>
      <dsp:txXfrm>
        <a:off x="51857" y="48659"/>
        <a:ext cx="8195466" cy="1536573"/>
      </dsp:txXfrm>
    </dsp:sp>
    <dsp:sp modelId="{2A91C28F-6DEE-40C0-BEF5-26C218C65F60}">
      <dsp:nvSpPr>
        <dsp:cNvPr id="0" name=""/>
        <dsp:cNvSpPr/>
      </dsp:nvSpPr>
      <dsp:spPr>
        <a:xfrm>
          <a:off x="4052" y="1779180"/>
          <a:ext cx="8291076"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Problem 2: XX</a:t>
          </a:r>
        </a:p>
      </dsp:txBody>
      <dsp:txXfrm>
        <a:off x="51857" y="1826985"/>
        <a:ext cx="8195466" cy="1536573"/>
      </dsp:txXfrm>
    </dsp:sp>
    <dsp:sp modelId="{00F33BA1-39C2-475D-B624-D0721167C907}">
      <dsp:nvSpPr>
        <dsp:cNvPr id="0" name=""/>
        <dsp:cNvSpPr/>
      </dsp:nvSpPr>
      <dsp:spPr>
        <a:xfrm>
          <a:off x="4052" y="3557507"/>
          <a:ext cx="8291076" cy="16321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sv-SE" sz="6500" kern="1200"/>
            <a:t>Problem 3: XX</a:t>
          </a:r>
        </a:p>
      </dsp:txBody>
      <dsp:txXfrm>
        <a:off x="51857" y="3605312"/>
        <a:ext cx="8195466" cy="15365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5230"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1</a:t>
          </a:r>
        </a:p>
      </dsp:txBody>
      <dsp:txXfrm>
        <a:off x="5230" y="96668"/>
        <a:ext cx="2378024" cy="604800"/>
      </dsp:txXfrm>
    </dsp:sp>
    <dsp:sp modelId="{F88FF0FE-E5A3-48BA-87B2-D68D8BA375BA}">
      <dsp:nvSpPr>
        <dsp:cNvPr id="0" name=""/>
        <dsp:cNvSpPr/>
      </dsp:nvSpPr>
      <dsp:spPr>
        <a:xfrm>
          <a:off x="49229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Lära känna varandra</a:t>
          </a:r>
        </a:p>
        <a:p>
          <a:pPr marL="228600" lvl="1" indent="-228600" algn="l" defTabSz="933450">
            <a:lnSpc>
              <a:spcPct val="90000"/>
            </a:lnSpc>
            <a:spcBef>
              <a:spcPct val="0"/>
            </a:spcBef>
            <a:spcAft>
              <a:spcPct val="15000"/>
            </a:spcAft>
            <a:buChar char="•"/>
          </a:pPr>
          <a:r>
            <a:rPr lang="sv-SE" sz="2100" kern="1200"/>
            <a:t>Synliggöra olika perspektiv </a:t>
          </a:r>
        </a:p>
        <a:p>
          <a:pPr marL="228600" lvl="1" indent="-228600" algn="l" defTabSz="933450">
            <a:lnSpc>
              <a:spcPct val="90000"/>
            </a:lnSpc>
            <a:spcBef>
              <a:spcPct val="0"/>
            </a:spcBef>
            <a:spcAft>
              <a:spcPct val="15000"/>
            </a:spcAft>
            <a:buChar char="•"/>
          </a:pPr>
          <a:r>
            <a:rPr lang="sv-SE" sz="2100" kern="1200"/>
            <a:t>Identifiera gemensamma problem</a:t>
          </a:r>
        </a:p>
        <a:p>
          <a:pPr marL="228600" lvl="1" indent="-228600" algn="l" defTabSz="933450">
            <a:lnSpc>
              <a:spcPct val="90000"/>
            </a:lnSpc>
            <a:spcBef>
              <a:spcPct val="0"/>
            </a:spcBef>
            <a:spcAft>
              <a:spcPct val="15000"/>
            </a:spcAft>
            <a:buChar char="•"/>
          </a:pPr>
          <a:r>
            <a:rPr lang="sv-SE" sz="2100" kern="1200"/>
            <a:t>Prioritera problem</a:t>
          </a:r>
        </a:p>
      </dsp:txBody>
      <dsp:txXfrm>
        <a:off x="561945" y="771119"/>
        <a:ext cx="2238724" cy="3413900"/>
      </dsp:txXfrm>
    </dsp:sp>
    <dsp:sp modelId="{26FE0E84-18D1-4BBF-9BB4-EE7E21144601}">
      <dsp:nvSpPr>
        <dsp:cNvPr id="0" name=""/>
        <dsp:cNvSpPr/>
      </dsp:nvSpPr>
      <dsp:spPr>
        <a:xfrm>
          <a:off x="2743754"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743754" y="221451"/>
        <a:ext cx="586641" cy="355235"/>
      </dsp:txXfrm>
    </dsp:sp>
    <dsp:sp modelId="{B04D4756-05E3-4244-900E-448B31EF2D95}">
      <dsp:nvSpPr>
        <dsp:cNvPr id="0" name=""/>
        <dsp:cNvSpPr/>
      </dsp:nvSpPr>
      <dsp:spPr>
        <a:xfrm>
          <a:off x="3825254"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2</a:t>
          </a:r>
        </a:p>
      </dsp:txBody>
      <dsp:txXfrm>
        <a:off x="3825254" y="96668"/>
        <a:ext cx="2378024" cy="604800"/>
      </dsp:txXfrm>
    </dsp:sp>
    <dsp:sp modelId="{27647763-E803-4CA7-8B97-322CEAA28D07}">
      <dsp:nvSpPr>
        <dsp:cNvPr id="0" name=""/>
        <dsp:cNvSpPr/>
      </dsp:nvSpPr>
      <dsp:spPr>
        <a:xfrm>
          <a:off x="4312320"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sv-SE" sz="2100" kern="1200"/>
            <a:t>Skapa idéer om lösningar </a:t>
          </a:r>
        </a:p>
        <a:p>
          <a:pPr marL="228600" lvl="1" indent="-228600" algn="l" defTabSz="933450">
            <a:lnSpc>
              <a:spcPct val="90000"/>
            </a:lnSpc>
            <a:spcBef>
              <a:spcPct val="0"/>
            </a:spcBef>
            <a:spcAft>
              <a:spcPct val="15000"/>
            </a:spcAft>
            <a:buChar char="•"/>
          </a:pPr>
          <a:r>
            <a:rPr lang="sv-SE" sz="2100" kern="1200"/>
            <a:t>Prioritera lösningar</a:t>
          </a:r>
        </a:p>
        <a:p>
          <a:pPr marL="228600" lvl="1" indent="-228600" algn="l" defTabSz="933450">
            <a:lnSpc>
              <a:spcPct val="90000"/>
            </a:lnSpc>
            <a:spcBef>
              <a:spcPct val="0"/>
            </a:spcBef>
            <a:spcAft>
              <a:spcPct val="15000"/>
            </a:spcAft>
            <a:buChar char="•"/>
          </a:pPr>
          <a:r>
            <a:rPr lang="sv-SE" sz="2100" kern="1200"/>
            <a:t>Börja konkretisera lösningar</a:t>
          </a:r>
        </a:p>
      </dsp:txBody>
      <dsp:txXfrm>
        <a:off x="4381970" y="771119"/>
        <a:ext cx="2238724" cy="3413900"/>
      </dsp:txXfrm>
    </dsp:sp>
    <dsp:sp modelId="{23BB2249-2ECF-46AB-8933-9364CFDBCCCD}">
      <dsp:nvSpPr>
        <dsp:cNvPr id="0" name=""/>
        <dsp:cNvSpPr/>
      </dsp:nvSpPr>
      <dsp:spPr>
        <a:xfrm>
          <a:off x="6563779"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6563779" y="221451"/>
        <a:ext cx="586641" cy="355235"/>
      </dsp:txXfrm>
    </dsp:sp>
    <dsp:sp modelId="{D774815B-5918-4788-B530-E4C736DDD10E}">
      <dsp:nvSpPr>
        <dsp:cNvPr id="0" name=""/>
        <dsp:cNvSpPr/>
      </dsp:nvSpPr>
      <dsp:spPr>
        <a:xfrm>
          <a:off x="7645279"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3</a:t>
          </a:r>
        </a:p>
      </dsp:txBody>
      <dsp:txXfrm>
        <a:off x="7645279" y="96668"/>
        <a:ext cx="2378024" cy="604800"/>
      </dsp:txXfrm>
    </dsp:sp>
    <dsp:sp modelId="{4AF00A81-30A0-43BA-A3C5-FC8DFB962DBA}">
      <dsp:nvSpPr>
        <dsp:cNvPr id="0" name=""/>
        <dsp:cNvSpPr/>
      </dsp:nvSpPr>
      <dsp:spPr>
        <a:xfrm>
          <a:off x="813234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Fortsätta konkretisera lösningar</a:t>
          </a:r>
        </a:p>
        <a:p>
          <a:pPr marL="228600" lvl="1" indent="-228600" algn="l" defTabSz="933450">
            <a:lnSpc>
              <a:spcPct val="90000"/>
            </a:lnSpc>
            <a:spcBef>
              <a:spcPct val="0"/>
            </a:spcBef>
            <a:spcAft>
              <a:spcPct val="15000"/>
            </a:spcAft>
            <a:buChar char="•"/>
          </a:pPr>
          <a:r>
            <a:rPr lang="sv-SE" sz="2100" kern="1200"/>
            <a:t>Planera för test eller införande</a:t>
          </a:r>
        </a:p>
      </dsp:txBody>
      <dsp:txXfrm>
        <a:off x="8201995" y="771119"/>
        <a:ext cx="2238724" cy="34139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4A64A-0014-4EAB-A64D-74EF307AA60A}">
      <dsp:nvSpPr>
        <dsp:cNvPr id="0" name=""/>
        <dsp:cNvSpPr/>
      </dsp:nvSpPr>
      <dsp:spPr>
        <a:xfrm>
          <a:off x="5230"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1</a:t>
          </a:r>
        </a:p>
      </dsp:txBody>
      <dsp:txXfrm>
        <a:off x="5230" y="96668"/>
        <a:ext cx="2378024" cy="604800"/>
      </dsp:txXfrm>
    </dsp:sp>
    <dsp:sp modelId="{F88FF0FE-E5A3-48BA-87B2-D68D8BA375BA}">
      <dsp:nvSpPr>
        <dsp:cNvPr id="0" name=""/>
        <dsp:cNvSpPr/>
      </dsp:nvSpPr>
      <dsp:spPr>
        <a:xfrm>
          <a:off x="49229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Lära känna varandra</a:t>
          </a:r>
        </a:p>
        <a:p>
          <a:pPr marL="228600" lvl="1" indent="-228600" algn="l" defTabSz="933450">
            <a:lnSpc>
              <a:spcPct val="90000"/>
            </a:lnSpc>
            <a:spcBef>
              <a:spcPct val="0"/>
            </a:spcBef>
            <a:spcAft>
              <a:spcPct val="15000"/>
            </a:spcAft>
            <a:buChar char="•"/>
          </a:pPr>
          <a:r>
            <a:rPr lang="sv-SE" sz="2100" kern="1200"/>
            <a:t>Synliggöra olika perspektiv </a:t>
          </a:r>
        </a:p>
        <a:p>
          <a:pPr marL="228600" lvl="1" indent="-228600" algn="l" defTabSz="933450">
            <a:lnSpc>
              <a:spcPct val="90000"/>
            </a:lnSpc>
            <a:spcBef>
              <a:spcPct val="0"/>
            </a:spcBef>
            <a:spcAft>
              <a:spcPct val="15000"/>
            </a:spcAft>
            <a:buChar char="•"/>
          </a:pPr>
          <a:r>
            <a:rPr lang="sv-SE" sz="2100" kern="1200"/>
            <a:t>Identifiera gemensamma problem</a:t>
          </a:r>
        </a:p>
        <a:p>
          <a:pPr marL="228600" lvl="1" indent="-228600" algn="l" defTabSz="933450">
            <a:lnSpc>
              <a:spcPct val="90000"/>
            </a:lnSpc>
            <a:spcBef>
              <a:spcPct val="0"/>
            </a:spcBef>
            <a:spcAft>
              <a:spcPct val="15000"/>
            </a:spcAft>
            <a:buChar char="•"/>
          </a:pPr>
          <a:r>
            <a:rPr lang="sv-SE" sz="2100" kern="1200"/>
            <a:t>Prioritera problem</a:t>
          </a:r>
        </a:p>
      </dsp:txBody>
      <dsp:txXfrm>
        <a:off x="561945" y="771119"/>
        <a:ext cx="2238724" cy="3413900"/>
      </dsp:txXfrm>
    </dsp:sp>
    <dsp:sp modelId="{26FE0E84-18D1-4BBF-9BB4-EE7E21144601}">
      <dsp:nvSpPr>
        <dsp:cNvPr id="0" name=""/>
        <dsp:cNvSpPr/>
      </dsp:nvSpPr>
      <dsp:spPr>
        <a:xfrm>
          <a:off x="2743754"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743754" y="221451"/>
        <a:ext cx="586641" cy="355235"/>
      </dsp:txXfrm>
    </dsp:sp>
    <dsp:sp modelId="{B04D4756-05E3-4244-900E-448B31EF2D95}">
      <dsp:nvSpPr>
        <dsp:cNvPr id="0" name=""/>
        <dsp:cNvSpPr/>
      </dsp:nvSpPr>
      <dsp:spPr>
        <a:xfrm>
          <a:off x="3825254"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2</a:t>
          </a:r>
        </a:p>
      </dsp:txBody>
      <dsp:txXfrm>
        <a:off x="3825254" y="96668"/>
        <a:ext cx="2378024" cy="604800"/>
      </dsp:txXfrm>
    </dsp:sp>
    <dsp:sp modelId="{27647763-E803-4CA7-8B97-322CEAA28D07}">
      <dsp:nvSpPr>
        <dsp:cNvPr id="0" name=""/>
        <dsp:cNvSpPr/>
      </dsp:nvSpPr>
      <dsp:spPr>
        <a:xfrm>
          <a:off x="4312320"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sv-SE" sz="2100" kern="1200"/>
            <a:t>Skapa idéer om lösningar </a:t>
          </a:r>
        </a:p>
        <a:p>
          <a:pPr marL="228600" lvl="1" indent="-228600" algn="l" defTabSz="933450">
            <a:lnSpc>
              <a:spcPct val="90000"/>
            </a:lnSpc>
            <a:spcBef>
              <a:spcPct val="0"/>
            </a:spcBef>
            <a:spcAft>
              <a:spcPct val="15000"/>
            </a:spcAft>
            <a:buChar char="•"/>
          </a:pPr>
          <a:r>
            <a:rPr lang="sv-SE" sz="2100" kern="1200"/>
            <a:t>Prioritera lösningar</a:t>
          </a:r>
        </a:p>
        <a:p>
          <a:pPr marL="228600" lvl="1" indent="-228600" algn="l" defTabSz="933450">
            <a:lnSpc>
              <a:spcPct val="90000"/>
            </a:lnSpc>
            <a:spcBef>
              <a:spcPct val="0"/>
            </a:spcBef>
            <a:spcAft>
              <a:spcPct val="15000"/>
            </a:spcAft>
            <a:buChar char="•"/>
          </a:pPr>
          <a:r>
            <a:rPr lang="sv-SE" sz="2100" kern="1200"/>
            <a:t>Börja konkretisera lösningar</a:t>
          </a:r>
        </a:p>
      </dsp:txBody>
      <dsp:txXfrm>
        <a:off x="4381970" y="771119"/>
        <a:ext cx="2238724" cy="3413900"/>
      </dsp:txXfrm>
    </dsp:sp>
    <dsp:sp modelId="{23BB2249-2ECF-46AB-8933-9364CFDBCCCD}">
      <dsp:nvSpPr>
        <dsp:cNvPr id="0" name=""/>
        <dsp:cNvSpPr/>
      </dsp:nvSpPr>
      <dsp:spPr>
        <a:xfrm>
          <a:off x="6563779" y="103039"/>
          <a:ext cx="764259"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6563779" y="221451"/>
        <a:ext cx="586641" cy="355235"/>
      </dsp:txXfrm>
    </dsp:sp>
    <dsp:sp modelId="{D774815B-5918-4788-B530-E4C736DDD10E}">
      <dsp:nvSpPr>
        <dsp:cNvPr id="0" name=""/>
        <dsp:cNvSpPr/>
      </dsp:nvSpPr>
      <dsp:spPr>
        <a:xfrm>
          <a:off x="7645279" y="96668"/>
          <a:ext cx="2378024" cy="907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sv-SE" sz="2100" kern="1200"/>
            <a:t>Workshop 3</a:t>
          </a:r>
        </a:p>
      </dsp:txBody>
      <dsp:txXfrm>
        <a:off x="7645279" y="96668"/>
        <a:ext cx="2378024" cy="604800"/>
      </dsp:txXfrm>
    </dsp:sp>
    <dsp:sp modelId="{4AF00A81-30A0-43BA-A3C5-FC8DFB962DBA}">
      <dsp:nvSpPr>
        <dsp:cNvPr id="0" name=""/>
        <dsp:cNvSpPr/>
      </dsp:nvSpPr>
      <dsp:spPr>
        <a:xfrm>
          <a:off x="8132345" y="701469"/>
          <a:ext cx="2378024" cy="3553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sv-SE" sz="2100" kern="1200"/>
            <a:t>Fortsätta konkretisera lösningar</a:t>
          </a:r>
        </a:p>
        <a:p>
          <a:pPr marL="228600" lvl="1" indent="-228600" algn="l" defTabSz="933450">
            <a:lnSpc>
              <a:spcPct val="90000"/>
            </a:lnSpc>
            <a:spcBef>
              <a:spcPct val="0"/>
            </a:spcBef>
            <a:spcAft>
              <a:spcPct val="15000"/>
            </a:spcAft>
            <a:buChar char="•"/>
          </a:pPr>
          <a:r>
            <a:rPr lang="sv-SE" sz="2100" kern="1200"/>
            <a:t>Planera för test eller införande</a:t>
          </a:r>
        </a:p>
      </dsp:txBody>
      <dsp:txXfrm>
        <a:off x="8201995" y="771119"/>
        <a:ext cx="2238724" cy="34139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83A0FB2-B734-46D9-909E-90F0854DD38F}" type="datetimeFigureOut">
              <a:rPr lang="sv-SE" smtClean="0"/>
              <a:t>2026-10-19</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C58683F-66BE-4FE1-AFE1-AFF6AB72CBB2}" type="slidenum">
              <a:rPr lang="sv-SE" smtClean="0"/>
              <a:t>‹#›</a:t>
            </a:fld>
            <a:endParaRPr lang="sv-SE"/>
          </a:p>
        </p:txBody>
      </p:sp>
    </p:spTree>
    <p:extLst>
      <p:ext uri="{BB962C8B-B14F-4D97-AF65-F5344CB8AC3E}">
        <p14:creationId xmlns:p14="http://schemas.microsoft.com/office/powerpoint/2010/main" val="2255577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1</a:t>
            </a:fld>
            <a:endParaRPr lang="sv-SE"/>
          </a:p>
        </p:txBody>
      </p:sp>
    </p:spTree>
    <p:extLst>
      <p:ext uri="{BB962C8B-B14F-4D97-AF65-F5344CB8AC3E}">
        <p14:creationId xmlns:p14="http://schemas.microsoft.com/office/powerpoint/2010/main" val="289411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969A0-D064-7C4E-F21B-36E72B9480C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524CB7-7013-235A-C483-99100EC26AD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1BE34B5-E487-A0CA-15D0-95AEBE1BC39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E92EF4CC-7806-21E1-8245-E408F1F05BE1}"/>
              </a:ext>
            </a:extLst>
          </p:cNvPr>
          <p:cNvSpPr>
            <a:spLocks noGrp="1"/>
          </p:cNvSpPr>
          <p:nvPr>
            <p:ph type="sldNum" sz="quarter" idx="5"/>
          </p:nvPr>
        </p:nvSpPr>
        <p:spPr/>
        <p:txBody>
          <a:bodyPr/>
          <a:lstStyle/>
          <a:p>
            <a:fld id="{5C58683F-66BE-4FE1-AFE1-AFF6AB72CBB2}" type="slidenum">
              <a:rPr lang="sv-SE" smtClean="0"/>
              <a:t>2</a:t>
            </a:fld>
            <a:endParaRPr lang="sv-SE"/>
          </a:p>
        </p:txBody>
      </p:sp>
    </p:spTree>
    <p:extLst>
      <p:ext uri="{BB962C8B-B14F-4D97-AF65-F5344CB8AC3E}">
        <p14:creationId xmlns:p14="http://schemas.microsoft.com/office/powerpoint/2010/main" val="357676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3DFE9-77CD-866F-FB39-3CB2395BED8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2A675C-6453-C2D4-69E0-8CCED17FEF9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3C163D1-A7BB-EDB6-C557-936C82866DC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900EC92-BBE2-4047-E285-B71CE610F58A}"/>
              </a:ext>
            </a:extLst>
          </p:cNvPr>
          <p:cNvSpPr>
            <a:spLocks noGrp="1"/>
          </p:cNvSpPr>
          <p:nvPr>
            <p:ph type="sldNum" sz="quarter" idx="5"/>
          </p:nvPr>
        </p:nvSpPr>
        <p:spPr/>
        <p:txBody>
          <a:bodyPr/>
          <a:lstStyle/>
          <a:p>
            <a:fld id="{F2092603-B9AF-47D3-9CF2-1D0F781590A4}" type="slidenum">
              <a:rPr lang="sv-SE" smtClean="0"/>
              <a:t>4</a:t>
            </a:fld>
            <a:endParaRPr lang="sv-SE"/>
          </a:p>
        </p:txBody>
      </p:sp>
    </p:spTree>
    <p:extLst>
      <p:ext uri="{BB962C8B-B14F-4D97-AF65-F5344CB8AC3E}">
        <p14:creationId xmlns:p14="http://schemas.microsoft.com/office/powerpoint/2010/main" val="415562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visa dagens agenda är en viktig del av ”sammanhangsmarkeringen” vid starten av en workshop. Syftet är att sätta en trygg ram och tydliggöra förutsättningarna för mötet, och hjälpa deltagarna att förstå syftet med träffen   </a:t>
            </a:r>
          </a:p>
          <a:p>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5</a:t>
            </a:fld>
            <a:endParaRPr lang="sv-SE"/>
          </a:p>
        </p:txBody>
      </p:sp>
    </p:spTree>
    <p:extLst>
      <p:ext uri="{BB962C8B-B14F-4D97-AF65-F5344CB8AC3E}">
        <p14:creationId xmlns:p14="http://schemas.microsoft.com/office/powerpoint/2010/main" val="294980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0F27F-D0DF-2157-3924-ECE20DE674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5467B71-C866-8C57-C18A-0CD6359D123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4C02000-8961-8741-0A61-3B76FE55263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49401B8-D5E5-C83E-7ACF-DB1354744045}"/>
              </a:ext>
            </a:extLst>
          </p:cNvPr>
          <p:cNvSpPr>
            <a:spLocks noGrp="1"/>
          </p:cNvSpPr>
          <p:nvPr>
            <p:ph type="sldNum" sz="quarter" idx="5"/>
          </p:nvPr>
        </p:nvSpPr>
        <p:spPr/>
        <p:txBody>
          <a:bodyPr/>
          <a:lstStyle/>
          <a:p>
            <a:fld id="{F2092603-B9AF-47D3-9CF2-1D0F781590A4}" type="slidenum">
              <a:rPr lang="sv-SE" smtClean="0"/>
              <a:t>6</a:t>
            </a:fld>
            <a:endParaRPr lang="sv-SE"/>
          </a:p>
        </p:txBody>
      </p:sp>
    </p:spTree>
    <p:extLst>
      <p:ext uri="{BB962C8B-B14F-4D97-AF65-F5344CB8AC3E}">
        <p14:creationId xmlns:p14="http://schemas.microsoft.com/office/powerpoint/2010/main" val="63489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gemensam förståelse för projektets bakgrund, syfte och mål. Genom att tydliggöra varför arbetet genomförs skapas en gemensam utgångspunkt för det fortsatta samskapandet.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Presentera kort projektets bakgrund och syfte. Beskriv vilket behov eller vilken utmaning som projektet ska bidra till att hantera och vad man vill uppnå genom samskapandeprocessen. Betona att deltagarnas erfarenheter, perspektiv och kunskap är en viktig förutsättning för att utveckla relevanta och användbara lösningar.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presentationen kort och fokuserad. Anpassa informationen så att alla deltagare kan förstå sammanhanget, oavsett bakgrund eller roll. Använd ett enkelt och inkluderande språk och undvik facktermer och begrepp som kan vara okända för delar av gruppen. Lyft fram värdet av att olika perspektiv möts och att allas bidrag är viktiga för processens resultat.</a:t>
            </a:r>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7</a:t>
            </a:fld>
            <a:endParaRPr lang="sv-SE"/>
          </a:p>
        </p:txBody>
      </p:sp>
    </p:spTree>
    <p:extLst>
      <p:ext uri="{BB962C8B-B14F-4D97-AF65-F5344CB8AC3E}">
        <p14:creationId xmlns:p14="http://schemas.microsoft.com/office/powerpoint/2010/main" val="1879920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samskapandeprocessen, dess upplägg och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de olika stegen i samskapandeprocessen, vad som ska ske under dagens workshop och hur resultaten kommer att tas vidare i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helheten i processen. Syftet är att ge deltagarna en gemensam bild av hur workshoparna hänger ihop och hur dagens arbete bidrar till det övergripande målet. Anpassa nivån på informationen utifrån gruppens förkunskaper och om det finns nya deltagare på plats.</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8</a:t>
            </a:fld>
            <a:endParaRPr lang="sv-SE"/>
          </a:p>
        </p:txBody>
      </p:sp>
    </p:spTree>
    <p:extLst>
      <p:ext uri="{BB962C8B-B14F-4D97-AF65-F5344CB8AC3E}">
        <p14:creationId xmlns:p14="http://schemas.microsoft.com/office/powerpoint/2010/main" val="1885900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grund för samskapandet genom gemensamma spelregler. Tydliga ramar hjälper alla att komma till tals, hantera olika perspektiv och bidra på lika villkor.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Gå igenom gruppens gemensamma spelregler och förhållningssätt. Förklara varför de är viktiga för samskapandeprocessen, och hur de bidrar till ett respektfullt och konstruktivt samarbete.</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Betona att spelreglerna är ett stöd för både deltagare och processledare under hela workshopserien. När förväntningarna är tydliga från början blir det lättare att hantera utmaningar som uppstår längs vägen och att hålla fokus på det gemensamma arbetet. Uppmuntra gärna deltagarna att ställa frågor eller komplettera reglerna om gruppen ser behov av det.</a:t>
            </a:r>
          </a:p>
        </p:txBody>
      </p:sp>
      <p:sp>
        <p:nvSpPr>
          <p:cNvPr id="4" name="Platshållare för bildnummer 3"/>
          <p:cNvSpPr>
            <a:spLocks noGrp="1"/>
          </p:cNvSpPr>
          <p:nvPr>
            <p:ph type="sldNum" sz="quarter" idx="5"/>
          </p:nvPr>
        </p:nvSpPr>
        <p:spPr/>
        <p:txBody>
          <a:bodyPr/>
          <a:lstStyle/>
          <a:p>
            <a:fld id="{8A2F96D1-0D4C-48AF-A91C-C9C948DCDE50}" type="slidenum">
              <a:rPr lang="sv-SE" smtClean="0"/>
              <a:t>9</a:t>
            </a:fld>
            <a:endParaRPr lang="sv-SE"/>
          </a:p>
        </p:txBody>
      </p:sp>
    </p:spTree>
    <p:extLst>
      <p:ext uri="{BB962C8B-B14F-4D97-AF65-F5344CB8AC3E}">
        <p14:creationId xmlns:p14="http://schemas.microsoft.com/office/powerpoint/2010/main" val="2030600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23925" y="952500"/>
            <a:ext cx="8466138" cy="4762500"/>
          </a:xfrm>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första kontakt mellan deltagarna och börja bygga relationer och tillit i gruppen. Samskapande bygger på att deltagarna lär känna varandras erfarenheter, perspektiv och sammanhang. Genom att upptäcka gemensamma nämnare skapas en tryggare grund för det fortsatta arbetet tillsammans.</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Introducera övningen och berätta kort varför relationsskapande är viktigt i samskapandeprocesser. Dela därefter in deltagarna i par, gärna med någon de inte känner sedan tidigare. Be paren samtala i fem minuter och försöka hitta fem likheter som inte syns direkt. Efter samtalet får varje par presentera sig för gruppen genom att berätta sina namn, vilken verksamhet de representerar och en av de likheter de upptäckte.</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Detta är ofta deltagarnas första gemensamma aktivitet och kan sätta tonen för resten av workshopserien. Uppmuntra ett nyfiket och prestigelöst förhållningssätt. Passa också på att berätta att deltagarna under kommande workshoppar kommer att arbeta i olika konstellationer och smågrupper för att lära känna fler perspektiv och stärka samarbetet i gruppen.</a:t>
            </a:r>
          </a:p>
          <a:p>
            <a:pPr fontAlgn="base">
              <a:spcBef>
                <a:spcPct val="30000"/>
              </a:spcBef>
              <a:spcAft>
                <a:spcPct val="0"/>
              </a:spcAft>
              <a:defRPr/>
            </a:pPr>
            <a:endParaRPr lang="sv-SE" b="0" i="1">
              <a:solidFill>
                <a:srgbClr val="555555"/>
              </a:solidFill>
            </a:endParaRPr>
          </a:p>
          <a:p>
            <a:pPr fontAlgn="base">
              <a:spcBef>
                <a:spcPct val="30000"/>
              </a:spcBef>
              <a:spcAft>
                <a:spcPct val="0"/>
              </a:spcAft>
              <a:defRPr/>
            </a:pPr>
            <a:endParaRPr lang="sv-SE" b="0" i="1">
              <a:solidFill>
                <a:srgbClr val="555555"/>
              </a:solidFill>
            </a:endParaRPr>
          </a:p>
          <a:p>
            <a:pPr fontAlgn="base">
              <a:spcBef>
                <a:spcPct val="30000"/>
              </a:spcBef>
              <a:spcAft>
                <a:spcPct val="0"/>
              </a:spcAft>
              <a:defRPr/>
            </a:pPr>
            <a:endParaRPr lang="sv-SE" b="0" i="1">
              <a:solidFill>
                <a:srgbClr val="555555"/>
              </a:solidFill>
            </a:endParaRPr>
          </a:p>
          <a:p>
            <a:pPr fontAlgn="base">
              <a:spcBef>
                <a:spcPct val="30000"/>
              </a:spcBef>
              <a:spcAft>
                <a:spcPct val="0"/>
              </a:spcAft>
              <a:defRPr/>
            </a:pPr>
            <a:r>
              <a:rPr lang="sv-SE" b="0" i="1">
                <a:solidFill>
                  <a:srgbClr val="555555"/>
                </a:solidFill>
              </a:rPr>
              <a:t>INSTRUKTION</a:t>
            </a:r>
            <a:r>
              <a:rPr lang="sv-SE" b="0">
                <a:solidFill>
                  <a:srgbClr val="555555"/>
                </a:solidFill>
              </a:rPr>
              <a:t>:</a:t>
            </a:r>
          </a:p>
          <a:p>
            <a:pPr fontAlgn="base">
              <a:spcBef>
                <a:spcPct val="30000"/>
              </a:spcBef>
              <a:spcAft>
                <a:spcPct val="0"/>
              </a:spcAft>
              <a:defRPr/>
            </a:pPr>
            <a:r>
              <a:rPr lang="sv-SE" b="0">
                <a:solidFill>
                  <a:srgbClr val="555555"/>
                </a:solidFill>
              </a:rPr>
              <a:t>När man ska samskapa tillsammans brukar det underlätta arbetet om man har lärt känna varandra lite grann. Vi kommer därför under våra workshops att dela in er i olika smågrupper så att ni får prata med många olika personer. För att komma igång med att lära känna varandra ska vi därför göra en liten övning som vi kallar för ”isberget”. </a:t>
            </a:r>
          </a:p>
          <a:p>
            <a:pPr fontAlgn="base">
              <a:spcBef>
                <a:spcPct val="30000"/>
              </a:spcBef>
              <a:spcAft>
                <a:spcPct val="0"/>
              </a:spcAft>
              <a:defRPr/>
            </a:pPr>
            <a:endParaRPr lang="sv-SE" b="0">
              <a:solidFill>
                <a:srgbClr val="555555"/>
              </a:solidFill>
            </a:endParaRPr>
          </a:p>
          <a:p>
            <a:pPr fontAlgn="base">
              <a:spcBef>
                <a:spcPct val="30000"/>
              </a:spcBef>
              <a:spcAft>
                <a:spcPct val="0"/>
              </a:spcAft>
              <a:defRPr/>
            </a:pPr>
            <a:r>
              <a:rPr lang="sv-SE" b="0">
                <a:solidFill>
                  <a:srgbClr val="555555"/>
                </a:solidFill>
              </a:rPr>
              <a:t>Med isberg är det så att bara en liten del syns ovanför ytan, 90% av isberget finns under ytan. </a:t>
            </a:r>
            <a:r>
              <a:rPr lang="sv-SE" b="0" i="0">
                <a:solidFill>
                  <a:srgbClr val="555555"/>
                </a:solidFill>
              </a:rPr>
              <a:t>Det är så med människor också, och vi drar ofta slutsatser om hur andra människor är utifrån det vi först ser och hör, och vi är ofta ganska snabba med att placera individer i olika fack utifrån våra egna föreställningar och erfarenheter. Syftet med övningen är att få tillfälle att få syn på varandras likheter och olikheter som ett sätt att börja lära känna varandra.</a:t>
            </a:r>
          </a:p>
          <a:p>
            <a:pPr fontAlgn="base">
              <a:spcBef>
                <a:spcPct val="30000"/>
              </a:spcBef>
              <a:spcAft>
                <a:spcPct val="0"/>
              </a:spcAft>
              <a:defRPr/>
            </a:pPr>
            <a:endParaRPr lang="sv-SE" b="0">
              <a:solidFill>
                <a:srgbClr val="555555"/>
              </a:solidFill>
            </a:endParaRPr>
          </a:p>
          <a:p>
            <a:pPr fontAlgn="base">
              <a:spcBef>
                <a:spcPct val="30000"/>
              </a:spcBef>
              <a:spcAft>
                <a:spcPct val="0"/>
              </a:spcAft>
              <a:defRPr/>
            </a:pPr>
            <a:r>
              <a:rPr lang="sv-SE" b="0">
                <a:solidFill>
                  <a:srgbClr val="555555"/>
                </a:solidFill>
              </a:rPr>
              <a:t>Vi vill därför att ni pratar med någon som annan deltagare i rummet som ni inte känner så bra sedan tidigare. Prata med varandra under fem minuter och se om ni kan hitta fem likheter er emellan som inte syns direkt. Varje par får sedan berätta om en likhet som ni hittade hos varandra.</a:t>
            </a:r>
          </a:p>
          <a:p>
            <a:pPr fontAlgn="base">
              <a:spcBef>
                <a:spcPct val="30000"/>
              </a:spcBef>
              <a:spcAft>
                <a:spcPct val="0"/>
              </a:spcAft>
              <a:defRPr/>
            </a:pPr>
            <a:endParaRPr lang="sv-SE"/>
          </a:p>
          <a:p>
            <a:endParaRPr lang="sv-SE"/>
          </a:p>
        </p:txBody>
      </p:sp>
      <p:sp>
        <p:nvSpPr>
          <p:cNvPr id="4" name="Platshållare för bildnummer 3"/>
          <p:cNvSpPr>
            <a:spLocks noGrp="1"/>
          </p:cNvSpPr>
          <p:nvPr>
            <p:ph type="sldNum" sz="quarter" idx="5"/>
          </p:nvPr>
        </p:nvSpPr>
        <p:spPr/>
        <p:txBody>
          <a:bodyPr/>
          <a:lstStyle/>
          <a:p>
            <a:fld id="{29C04225-1E88-4383-8615-A967C8C44148}" type="slidenum">
              <a:rPr lang="sv-SE" altLang="sv-SE" smtClean="0"/>
              <a:pPr/>
              <a:t>10</a:t>
            </a:fld>
            <a:endParaRPr lang="sv-SE" altLang="sv-SE"/>
          </a:p>
        </p:txBody>
      </p:sp>
    </p:spTree>
    <p:extLst>
      <p:ext uri="{BB962C8B-B14F-4D97-AF65-F5344CB8AC3E}">
        <p14:creationId xmlns:p14="http://schemas.microsoft.com/office/powerpoint/2010/main" val="1280333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Introbild till arbetspass 1</a:t>
            </a:r>
          </a:p>
        </p:txBody>
      </p:sp>
      <p:sp>
        <p:nvSpPr>
          <p:cNvPr id="4" name="Platshållare för bildnummer 3"/>
          <p:cNvSpPr>
            <a:spLocks noGrp="1"/>
          </p:cNvSpPr>
          <p:nvPr>
            <p:ph type="sldNum" sz="quarter" idx="5"/>
          </p:nvPr>
        </p:nvSpPr>
        <p:spPr/>
        <p:txBody>
          <a:bodyPr/>
          <a:lstStyle/>
          <a:p>
            <a:fld id="{F2092603-B9AF-47D3-9CF2-1D0F781590A4}" type="slidenum">
              <a:rPr lang="sv-SE" smtClean="0"/>
              <a:t>11</a:t>
            </a:fld>
            <a:endParaRPr lang="sv-SE"/>
          </a:p>
        </p:txBody>
      </p:sp>
    </p:spTree>
    <p:extLst>
      <p:ext uri="{BB962C8B-B14F-4D97-AF65-F5344CB8AC3E}">
        <p14:creationId xmlns:p14="http://schemas.microsoft.com/office/powerpoint/2010/main" val="3132726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vilka verksamheter, funktioner och perspektiv som finns representerade i gruppen. Genom att synliggöra deltagarnas olika uppdrag och erfarenheter blir det tydligare hur varje aktör kan bidra till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kort presentera sig själva, sin verksamhet och sitt uppdrag i relation till målgruppen. Uppmuntra dem att även lyfta något som kan vara värdefullt för övriga deltagare att känna till om deras verksamhet, perspektiv eller roll i sammanhanget.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Anpassa genomförandet utifrån gruppens storlek och tillgänglig tid. Presentationerna kan göras muntligt i helgrupp eller dokumenteras skriftligt på exempelvis blädderblock. Vid begränsad tid kan processledaren i stället ge en översikt över de deltagande verksamheterna och låta deltagarna komplettera vid behov. Om deltagarna förväntas presentera sig själva är det bra att informera om detta i förväg, så att de kan förbereda en kort beskrivning av sin roll och verksamhet.</a:t>
            </a:r>
          </a:p>
          <a:p>
            <a:endParaRPr lang="en-US">
              <a:ea typeface="Calibri"/>
              <a:cs typeface="Calibri"/>
            </a:endParaRPr>
          </a:p>
        </p:txBody>
      </p:sp>
      <p:sp>
        <p:nvSpPr>
          <p:cNvPr id="4" name="Platshållare för bildnummer 3"/>
          <p:cNvSpPr>
            <a:spLocks noGrp="1"/>
          </p:cNvSpPr>
          <p:nvPr>
            <p:ph type="sldNum" sz="quarter" idx="5"/>
          </p:nvPr>
        </p:nvSpPr>
        <p:spPr/>
        <p:txBody>
          <a:bodyPr/>
          <a:lstStyle/>
          <a:p>
            <a:fld id="{7E37A966-80EB-4C68-BE6E-0094F6C62E8A}" type="slidenum">
              <a:rPr lang="sv-SE" smtClean="0"/>
              <a:t>12</a:t>
            </a:fld>
            <a:endParaRPr lang="sv-SE"/>
          </a:p>
        </p:txBody>
      </p:sp>
    </p:spTree>
    <p:extLst>
      <p:ext uri="{BB962C8B-B14F-4D97-AF65-F5344CB8AC3E}">
        <p14:creationId xmlns:p14="http://schemas.microsoft.com/office/powerpoint/2010/main" val="2622231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deltagarnas olika roller och ansvar i samskapandeprocessen.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deltagarna kort presentera vilken roll de deltar i samskapandet utifrån, exempelvis som medarbetare, chef, sakkunnig, representant för en organisation eller företrädare för målgruppen. Beskriv att deltagarna både bidrar med sina egna erfarenheter och fungerar som en länk till sin verksamhet eller organisation mellan workshoparna.</a:t>
            </a:r>
          </a:p>
          <a:p>
            <a:pPr fontAlgn="t"/>
            <a:r>
              <a:rPr lang="sv-SE" sz="1200" b="0" i="0" kern="1200">
                <a:solidFill>
                  <a:schemeClr val="tx1"/>
                </a:solidFill>
                <a:effectLst/>
                <a:latin typeface="+mn-lt"/>
                <a:ea typeface="+mn-ea"/>
                <a:cs typeface="+mn-cs"/>
              </a:rPr>
              <a:t>Presentera även processledarens och styrgruppens roller. Förklara hur ansvar, mandat och arbetssätt är fördelade för att skapa tydlighet kring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Betona att alla deltagare bidrar med lika värdefulla perspektiv, även om de har olika roller och erfarenheter. Var uppmärksam på att tidigare samarbetsmönster, organisatoriska gränser eller formella och informella hierarkier kan påverka gruppdynamiken. Processledarens uppgift är att skapa förutsättningar för ett jämlikt deltagande där alla röster får utrymme.</a:t>
            </a:r>
          </a:p>
        </p:txBody>
      </p:sp>
      <p:sp>
        <p:nvSpPr>
          <p:cNvPr id="4" name="Platshållare för bildnummer 3"/>
          <p:cNvSpPr>
            <a:spLocks noGrp="1"/>
          </p:cNvSpPr>
          <p:nvPr>
            <p:ph type="sldNum" sz="quarter" idx="5"/>
          </p:nvPr>
        </p:nvSpPr>
        <p:spPr/>
        <p:txBody>
          <a:bodyPr/>
          <a:lstStyle/>
          <a:p>
            <a:fld id="{5C58683F-66BE-4FE1-AFE1-AFF6AB72CBB2}" type="slidenum">
              <a:rPr lang="sv-SE" smtClean="0"/>
              <a:t>13</a:t>
            </a:fld>
            <a:endParaRPr lang="sv-SE"/>
          </a:p>
        </p:txBody>
      </p:sp>
    </p:spTree>
    <p:extLst>
      <p:ext uri="{BB962C8B-B14F-4D97-AF65-F5344CB8AC3E}">
        <p14:creationId xmlns:p14="http://schemas.microsoft.com/office/powerpoint/2010/main" val="352333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stärka relationerna i gruppen och skapa en trygg grund för det fortsatta samskapandet. Genom informella samtal får deltagarna möjlighet att lära känna varandra, utbyta perspektiv och få en ökad förståelse för varandras erfarenheter, verksamheter och vardag.</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Berätta att </a:t>
            </a:r>
            <a:r>
              <a:rPr lang="sv-SE" sz="1200" b="0" i="0" kern="1200" err="1">
                <a:solidFill>
                  <a:schemeClr val="tx1"/>
                </a:solidFill>
                <a:effectLst/>
                <a:latin typeface="+mn-lt"/>
                <a:ea typeface="+mn-ea"/>
                <a:cs typeface="+mn-cs"/>
              </a:rPr>
              <a:t>NyFIKAn</a:t>
            </a:r>
            <a:r>
              <a:rPr lang="sv-SE" sz="1200" b="0" i="0" kern="1200">
                <a:solidFill>
                  <a:schemeClr val="tx1"/>
                </a:solidFill>
                <a:effectLst/>
                <a:latin typeface="+mn-lt"/>
                <a:ea typeface="+mn-ea"/>
                <a:cs typeface="+mn-cs"/>
              </a:rPr>
              <a:t> handlar om att fika nyfiket tillsammans. Syftet är att fortsätta bygga relationer och skapa förutsättningar för ett öppet och tillitsfullt samarbete under workshopserien.</a:t>
            </a:r>
          </a:p>
          <a:p>
            <a:pPr fontAlgn="t"/>
            <a:r>
              <a:rPr lang="sv-SE" sz="1200" b="0" i="0" kern="1200">
                <a:solidFill>
                  <a:schemeClr val="tx1"/>
                </a:solidFill>
                <a:effectLst/>
                <a:latin typeface="+mn-lt"/>
                <a:ea typeface="+mn-ea"/>
                <a:cs typeface="+mn-cs"/>
              </a:rPr>
              <a:t>Dela in deltagarna i mindre fikagrupper om 3-4 personer och ge dem ett antal nyfikna frågor att samtala utifrån. Uppmuntra deltagarna att vara nyfikna på varandras erfarenheter, roller och perspektiv. Betona att samtalen bidrar till en gemensam förståelse som är viktig för det fortsatta samskapandet.</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Syftet med aktiviteten är att skapa interaktion och bygga relationer, inte att alla frågor måste besvaras. Någon återrapportering i helgrupp behövs inte. Håll gärna uppsikt över grupperna för att säkerställa att samtalen kommer igång och att alla deltagare hittar sin plats i gruppen. Var särskilt uppmärksam på deltagare som ännu inte känner varandra eller som kan behöva stöd för att komma in i samtalet.</a:t>
            </a:r>
          </a:p>
          <a:p>
            <a:pPr algn="l" rtl="0" fontAlgn="base"/>
            <a:endParaRPr lang="sv-SE" sz="1800" b="0" i="0">
              <a:solidFill>
                <a:srgbClr val="000000"/>
              </a:solidFill>
              <a:effectLst/>
              <a:latin typeface="Aptos" panose="020B0004020202020204" pitchFamily="34" charset="0"/>
            </a:endParaRP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14</a:t>
            </a:fld>
            <a:endParaRPr lang="sv-SE"/>
          </a:p>
        </p:txBody>
      </p:sp>
    </p:spTree>
    <p:extLst>
      <p:ext uri="{BB962C8B-B14F-4D97-AF65-F5344CB8AC3E}">
        <p14:creationId xmlns:p14="http://schemas.microsoft.com/office/powerpoint/2010/main" val="2682291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Introbild till arbetspass 2 </a:t>
            </a:r>
          </a:p>
        </p:txBody>
      </p:sp>
      <p:sp>
        <p:nvSpPr>
          <p:cNvPr id="4" name="Platshållare för bildnummer 3"/>
          <p:cNvSpPr>
            <a:spLocks noGrp="1"/>
          </p:cNvSpPr>
          <p:nvPr>
            <p:ph type="sldNum" sz="quarter" idx="5"/>
          </p:nvPr>
        </p:nvSpPr>
        <p:spPr/>
        <p:txBody>
          <a:bodyPr/>
          <a:lstStyle/>
          <a:p>
            <a:fld id="{F2092603-B9AF-47D3-9CF2-1D0F781590A4}" type="slidenum">
              <a:rPr lang="sv-SE" smtClean="0"/>
              <a:t>15</a:t>
            </a:fld>
            <a:endParaRPr lang="sv-SE"/>
          </a:p>
        </p:txBody>
      </p:sp>
    </p:spTree>
    <p:extLst>
      <p:ext uri="{BB962C8B-B14F-4D97-AF65-F5344CB8AC3E}">
        <p14:creationId xmlns:p14="http://schemas.microsoft.com/office/powerpoint/2010/main" val="3037027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800" b="1" i="0" kern="1200">
                <a:solidFill>
                  <a:schemeClr val="tx1"/>
                </a:solidFill>
                <a:effectLst/>
                <a:latin typeface="+mn-lt"/>
                <a:ea typeface="+mn-ea"/>
                <a:cs typeface="+mn-cs"/>
              </a:rPr>
              <a:t>Syfte</a:t>
            </a:r>
          </a:p>
          <a:p>
            <a:pPr fontAlgn="t"/>
            <a:r>
              <a:rPr lang="sv-SE" sz="1800" b="0" i="0" kern="1200">
                <a:solidFill>
                  <a:schemeClr val="tx1"/>
                </a:solidFill>
                <a:effectLst/>
                <a:latin typeface="+mn-lt"/>
                <a:ea typeface="+mn-ea"/>
                <a:cs typeface="+mn-cs"/>
              </a:rPr>
              <a:t>Att synliggöra de olika perspektiv och erfarenheter som finns i gruppen kring de problem som ska utforskas. Övningen hjälper deltagarna att utveckla förståelse för varandras perspektiv och identifiera gemensamma styrkor och utmaningar. Betona att samskapande handlar om att lyssna, lära av varandra och skapa en gemensam bild av nuläget, snarare än att diskutera vem som har rätt eller fel.</a:t>
            </a:r>
          </a:p>
          <a:p>
            <a:pPr fontAlgn="t"/>
            <a:endParaRPr lang="sv-SE" sz="1800" b="0" i="0" kern="1200">
              <a:solidFill>
                <a:schemeClr val="tx1"/>
              </a:solidFill>
              <a:effectLst/>
              <a:latin typeface="+mn-lt"/>
              <a:ea typeface="+mn-ea"/>
              <a:cs typeface="+mn-cs"/>
            </a:endParaRPr>
          </a:p>
          <a:p>
            <a:pPr fontAlgn="t"/>
            <a:r>
              <a:rPr lang="sv-SE" sz="1800" b="1" i="0" kern="1200">
                <a:solidFill>
                  <a:schemeClr val="tx1"/>
                </a:solidFill>
                <a:effectLst/>
                <a:latin typeface="+mn-lt"/>
                <a:ea typeface="+mn-ea"/>
                <a:cs typeface="+mn-cs"/>
              </a:rPr>
              <a:t>Gör så här</a:t>
            </a:r>
          </a:p>
          <a:p>
            <a:pPr fontAlgn="t"/>
            <a:r>
              <a:rPr lang="sv-SE" sz="1800" b="0" i="0" kern="1200">
                <a:solidFill>
                  <a:schemeClr val="tx1"/>
                </a:solidFill>
                <a:effectLst/>
                <a:latin typeface="+mn-lt"/>
                <a:ea typeface="+mn-ea"/>
                <a:cs typeface="+mn-cs"/>
              </a:rPr>
              <a:t>Inled med att beskriva syftet med övningen. Dela därefter in deltagarna i mindre grupper med en blandning av olika verksamheter och perspektiv. Be grupperna diskutera:</a:t>
            </a:r>
          </a:p>
          <a:p>
            <a:pPr marL="171450" lvl="0" indent="-171450" fontAlgn="t">
              <a:buFont typeface="Arial" panose="020B0604020202020204" pitchFamily="34" charset="0"/>
              <a:buChar char="•"/>
            </a:pPr>
            <a:r>
              <a:rPr lang="sv-SE" sz="1800" b="0" i="0" kern="1200">
                <a:solidFill>
                  <a:schemeClr val="tx1"/>
                </a:solidFill>
                <a:effectLst/>
                <a:latin typeface="+mn-lt"/>
                <a:ea typeface="+mn-ea"/>
                <a:cs typeface="+mn-cs"/>
              </a:rPr>
              <a:t>Vad fungerar bra idag?</a:t>
            </a:r>
          </a:p>
          <a:p>
            <a:pPr marL="171450" lvl="0" indent="-171450" fontAlgn="t">
              <a:buFont typeface="Arial" panose="020B0604020202020204" pitchFamily="34" charset="0"/>
              <a:buChar char="•"/>
            </a:pPr>
            <a:r>
              <a:rPr lang="sv-SE" sz="1800" b="0" i="0" kern="1200">
                <a:solidFill>
                  <a:schemeClr val="tx1"/>
                </a:solidFill>
                <a:effectLst/>
                <a:latin typeface="+mn-lt"/>
                <a:ea typeface="+mn-ea"/>
                <a:cs typeface="+mn-cs"/>
              </a:rPr>
              <a:t>Vad fungerar mindre bra idag?</a:t>
            </a:r>
          </a:p>
          <a:p>
            <a:pPr fontAlgn="t"/>
            <a:r>
              <a:rPr lang="sv-SE" sz="1800" b="0" i="0" kern="1200">
                <a:solidFill>
                  <a:schemeClr val="tx1"/>
                </a:solidFill>
                <a:effectLst/>
                <a:latin typeface="+mn-lt"/>
                <a:ea typeface="+mn-ea"/>
                <a:cs typeface="+mn-cs"/>
              </a:rPr>
              <a:t>Uppmuntra deltagarna att utgå från sina olika erfarenheter samtidigt som de letar efter gemensamma mönster och utmaningar. Be varje grupp dokumentera 3-5 punkter per fråga. Grupperna diskuterar i cirka 15 minuter och redovisar därefter sina viktigaste insikter i helgrupp.</a:t>
            </a:r>
          </a:p>
          <a:p>
            <a:pPr fontAlgn="t"/>
            <a:endParaRPr lang="sv-SE" sz="1800" b="0" i="0" kern="1200">
              <a:solidFill>
                <a:schemeClr val="tx1"/>
              </a:solidFill>
              <a:effectLst/>
              <a:latin typeface="+mn-lt"/>
              <a:ea typeface="+mn-ea"/>
              <a:cs typeface="+mn-cs"/>
            </a:endParaRPr>
          </a:p>
          <a:p>
            <a:pPr fontAlgn="t"/>
            <a:r>
              <a:rPr lang="sv-SE" sz="1800" b="1" i="0" kern="1200">
                <a:solidFill>
                  <a:schemeClr val="tx1"/>
                </a:solidFill>
                <a:effectLst/>
                <a:latin typeface="+mn-lt"/>
                <a:ea typeface="+mn-ea"/>
                <a:cs typeface="+mn-cs"/>
              </a:rPr>
              <a:t>Bra att tänka på</a:t>
            </a:r>
          </a:p>
          <a:p>
            <a:pPr fontAlgn="t"/>
            <a:r>
              <a:rPr lang="sv-SE" sz="1800" b="0" i="0" kern="1200">
                <a:solidFill>
                  <a:schemeClr val="tx1"/>
                </a:solidFill>
                <a:effectLst/>
                <a:latin typeface="+mn-lt"/>
                <a:ea typeface="+mn-ea"/>
                <a:cs typeface="+mn-cs"/>
              </a:rPr>
              <a:t>Var uppmärksam på hur gruppdynamiken påverkar samtalen. Tidigare samarbetssvårigheter, etablerade roller eller hierarkier kan påverka deltagarnas möjlighet att bidra på lika villkor. Överväg därför gruppindelningen noggrant och var särskilt närvarande i grupper där du bedömer att det kan finnas behov av stöd i dialogen.</a:t>
            </a:r>
          </a:p>
          <a:p>
            <a:pPr fontAlgn="t"/>
            <a:r>
              <a:rPr lang="sv-SE" sz="1800" b="0" i="0" kern="1200">
                <a:solidFill>
                  <a:schemeClr val="tx1"/>
                </a:solidFill>
                <a:effectLst/>
                <a:latin typeface="+mn-lt"/>
                <a:ea typeface="+mn-ea"/>
                <a:cs typeface="+mn-cs"/>
              </a:rPr>
              <a:t>Om grupperna dokumenterar själva är det viktigt att processledaren rör sig mellan grupperna för att svara på frågor, säkerställa att uppgiften är tydlig och hjälpa deltagarna att hålla fokus på båda frågeställningarna. Målet är att fånga olika perspektiv och gemensamma erfarenheter, inte att lösa problemen eller nå samsyn redan i detta skede.</a:t>
            </a:r>
          </a:p>
          <a:p>
            <a:endParaRPr lang="sv-SE"/>
          </a:p>
        </p:txBody>
      </p:sp>
      <p:sp>
        <p:nvSpPr>
          <p:cNvPr id="4" name="Platshållare för bildnummer 3"/>
          <p:cNvSpPr>
            <a:spLocks noGrp="1"/>
          </p:cNvSpPr>
          <p:nvPr>
            <p:ph type="sldNum" sz="quarter" idx="5"/>
          </p:nvPr>
        </p:nvSpPr>
        <p:spPr/>
        <p:txBody>
          <a:bodyPr/>
          <a:lstStyle/>
          <a:p>
            <a:fld id="{F2092603-B9AF-47D3-9CF2-1D0F781590A4}" type="slidenum">
              <a:rPr lang="sv-SE" smtClean="0"/>
              <a:t>16</a:t>
            </a:fld>
            <a:endParaRPr lang="sv-SE"/>
          </a:p>
        </p:txBody>
      </p:sp>
    </p:spTree>
    <p:extLst>
      <p:ext uri="{BB962C8B-B14F-4D97-AF65-F5344CB8AC3E}">
        <p14:creationId xmlns:p14="http://schemas.microsoft.com/office/powerpoint/2010/main" val="3626773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samla gruppens gemensamma insikter och skapa en överblick över de styrkor och utmaningar som har identifierats. Återrapporteringen hjälper gruppen att se mönster, likheter och skillnader mellan olika perspektiv.</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de mindre grupperna redovisa sina viktigaste insikter för hela gruppen. Dokumentera återrapporteringen direkt i presentationen på skärmen så att alla kan följa sammanställningen.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Fokusera på att fånga deltagarnas perspektiv så som de uttrycks. Om liknande synpunkter återkommer från flera grupper kan de med fördel grupperas eller omformuleras för att skapa en mer överskådlig sammanställning. Undvik att värdera eller prioritera innehållet i detta skede. Målet är att skapa en gemensam bild av nuläget som gruppen kan arbeta vidare med senare i processen.</a:t>
            </a:r>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17</a:t>
            </a:fld>
            <a:endParaRPr lang="sv-SE"/>
          </a:p>
        </p:txBody>
      </p:sp>
    </p:spTree>
    <p:extLst>
      <p:ext uri="{BB962C8B-B14F-4D97-AF65-F5344CB8AC3E}">
        <p14:creationId xmlns:p14="http://schemas.microsoft.com/office/powerpoint/2010/main" val="5448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kort paus samtidigt som processledarna får möjlighet att sammanställa och strukturera de gemensamma problem som framkommit under återrapporteringen.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Ta en kort bensträckare. Under pausen sammanställer processledarna ”vad som fungerar mindre bra” (problem) och för över dessa till bild nr 18 (”Diskutera gemensamma problem”) där nästa gruppövning introduceras.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Använd pausen för att gruppera liknande synpunkter och skapa en överskådlig sammanställning. Målet är att synliggöra återkommande teman och gemensamma nämnare, inte att fånga varje formulering ordagrant. Detta underlättar gruppens fortsatta arbete i nästa moment.</a:t>
            </a:r>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18</a:t>
            </a:fld>
            <a:endParaRPr lang="sv-SE"/>
          </a:p>
        </p:txBody>
      </p:sp>
    </p:spTree>
    <p:extLst>
      <p:ext uri="{BB962C8B-B14F-4D97-AF65-F5344CB8AC3E}">
        <p14:creationId xmlns:p14="http://schemas.microsoft.com/office/powerpoint/2010/main" val="2448774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ea typeface="Calibri"/>
                <a:cs typeface="Calibri"/>
              </a:rPr>
              <a:t>Introbild till arbetspass 1</a:t>
            </a:r>
          </a:p>
        </p:txBody>
      </p:sp>
      <p:sp>
        <p:nvSpPr>
          <p:cNvPr id="4" name="Platshållare för bildnummer 3"/>
          <p:cNvSpPr>
            <a:spLocks noGrp="1"/>
          </p:cNvSpPr>
          <p:nvPr>
            <p:ph type="sldNum" sz="quarter" idx="5"/>
          </p:nvPr>
        </p:nvSpPr>
        <p:spPr/>
        <p:txBody>
          <a:bodyPr/>
          <a:lstStyle/>
          <a:p>
            <a:fld id="{F2092603-B9AF-47D3-9CF2-1D0F781590A4}" type="slidenum">
              <a:rPr lang="sv-SE" smtClean="0"/>
              <a:t>19</a:t>
            </a:fld>
            <a:endParaRPr lang="sv-SE"/>
          </a:p>
        </p:txBody>
      </p:sp>
    </p:spTree>
    <p:extLst>
      <p:ext uri="{BB962C8B-B14F-4D97-AF65-F5344CB8AC3E}">
        <p14:creationId xmlns:p14="http://schemas.microsoft.com/office/powerpoint/2010/main" val="3132726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BE15-476B-9859-306A-F80DC04197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1C5B1BD-BB74-AACB-2E85-E12F7A9C1BB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A1B38F1-B511-71A2-7663-EB997E573815}"/>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förståelse för vilka problem som är mest angelägna att arbeta vidare med och varför. Övningen hjälper gruppen att prioritera de områden där samskapande kan göra störst nytta.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mindre grupper med representation från olika verksamheter och perspektiv.</a:t>
            </a:r>
          </a:p>
          <a:p>
            <a:pPr fontAlgn="t"/>
            <a:r>
              <a:rPr lang="sv-SE" sz="1200" b="0" i="0" kern="1200">
                <a:solidFill>
                  <a:schemeClr val="tx1"/>
                </a:solidFill>
                <a:effectLst/>
                <a:latin typeface="+mn-lt"/>
                <a:ea typeface="+mn-ea"/>
                <a:cs typeface="+mn-cs"/>
              </a:rPr>
              <a:t>Be grupperna diskutera:</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Vilket eller vilka av de identifierade problemen är viktigast att arbeta vidare med?</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Varför är det viktigt att prioritera just dessa problem?</a:t>
            </a:r>
          </a:p>
          <a:p>
            <a:pPr fontAlgn="t"/>
            <a:r>
              <a:rPr lang="sv-SE" sz="1200" b="0" i="0" kern="1200">
                <a:solidFill>
                  <a:schemeClr val="tx1"/>
                </a:solidFill>
                <a:effectLst/>
                <a:latin typeface="+mn-lt"/>
                <a:ea typeface="+mn-ea"/>
                <a:cs typeface="+mn-cs"/>
              </a:rPr>
              <a:t>Låt grupperna sammanfatta sina viktigaste argument. Samla därefter gruppen i helhet och låt varje grupp kort redovisa sina resonemang. Dokumentera de viktigaste motiveringarna och återkommande argumenten så att de kan sammanställas till högst tre gemensamma problem och skickas ut till deltagarna efter workshopen. </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Uppmuntra deltagarna att fokusera på varför ett problem är viktigt att prioritera snarare än att börja diskutera möjliga lösningar. Lyssna efter gemensamma mönster och återkommande argument som kan hjälpa gruppen att identifiera vilka problemområden som upplevs som mest angelägna. Påminn också om att samskapande främst lämpar sig för att utveckla arbetssätt, samverkan och relationer mellan aktörer. Utmaningar som främst handlar om exempelvis regelverk, styrning, ersättningssystem eller tekniska plattformar kan vara svårare att påverka inom ramen för samskapandeprocessen.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EA5F4CA4-918A-65CF-DDC5-0E8C4FA568CB}"/>
              </a:ext>
            </a:extLst>
          </p:cNvPr>
          <p:cNvSpPr>
            <a:spLocks noGrp="1"/>
          </p:cNvSpPr>
          <p:nvPr>
            <p:ph type="sldNum" sz="quarter" idx="5"/>
          </p:nvPr>
        </p:nvSpPr>
        <p:spPr/>
        <p:txBody>
          <a:bodyPr/>
          <a:lstStyle/>
          <a:p>
            <a:fld id="{5C58683F-66BE-4FE1-AFE1-AFF6AB72CBB2}" type="slidenum">
              <a:rPr lang="sv-SE" smtClean="0"/>
              <a:t>20</a:t>
            </a:fld>
            <a:endParaRPr lang="sv-SE"/>
          </a:p>
        </p:txBody>
      </p:sp>
    </p:spTree>
    <p:extLst>
      <p:ext uri="{BB962C8B-B14F-4D97-AF65-F5344CB8AC3E}">
        <p14:creationId xmlns:p14="http://schemas.microsoft.com/office/powerpoint/2010/main" val="3546260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förbereda deltagarna inför nästa workshop och tydliggöra vad som förväntas av dem mellan workshop 1 och 2.</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workshoppen med en kort sammanfattning av dagens arbete och det eller de problemområden som gruppen identifierat. Informera om när deltagarna kan förvänta sig att få dokumentation från dagens arbete. Be deltagarna diskutera resultatet med relevanta kollegor, chefer eller andra berörda personer och samla in reflektioner som kan bidra till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ut dokumentationen så snart som möjligt efter workshopen så att innehållet fortfarande är aktuellt. Var tydlig med vilken typ av återkoppling som efterfrågas och påminn om att deltagarna har en viktig roll som länk mellan samskapandegruppen och sina ordinarie verksamheter. Detta stärker förankringen och ger ett bredare underlag inför nästa steg i processen.</a:t>
            </a:r>
          </a:p>
          <a:p>
            <a:pPr algn="l" rtl="0" fontAlgn="base"/>
            <a:endParaRPr lang="sv-SE" b="0" i="0">
              <a:solidFill>
                <a:srgbClr val="000000"/>
              </a:solidFill>
              <a:effectLst/>
              <a:latin typeface="Segoe UI" panose="020B0502040204020203" pitchFamily="34" charset="0"/>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21</a:t>
            </a:fld>
            <a:endParaRPr lang="sv-SE"/>
          </a:p>
        </p:txBody>
      </p:sp>
    </p:spTree>
    <p:extLst>
      <p:ext uri="{BB962C8B-B14F-4D97-AF65-F5344CB8AC3E}">
        <p14:creationId xmlns:p14="http://schemas.microsoft.com/office/powerpoint/2010/main" val="1950826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tydliggöra nästa steg i processen och förbereda deltagarna inför workshop 2.</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Presentera syftet med nästa workshop.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knyta ihop dagen och skapa en tydlig framåtblick. Påminn om att deltagarnas förankringsarbete mellan workshopparna är en viktig del av processen och bidrar till att nästa workshop bygger på fler perspektiv än de som finns representerade i rummet. Betona även att varje workshop bygger vidare på tidigare resultat och stegvis för gruppen närmare gemensamma lösningar.</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22</a:t>
            </a:fld>
            <a:endParaRPr lang="sv-SE"/>
          </a:p>
        </p:txBody>
      </p:sp>
    </p:spTree>
    <p:extLst>
      <p:ext uri="{BB962C8B-B14F-4D97-AF65-F5344CB8AC3E}">
        <p14:creationId xmlns:p14="http://schemas.microsoft.com/office/powerpoint/2010/main" val="1575290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24</a:t>
            </a:fld>
            <a:endParaRPr lang="sv-SE"/>
          </a:p>
        </p:txBody>
      </p:sp>
    </p:spTree>
    <p:extLst>
      <p:ext uri="{BB962C8B-B14F-4D97-AF65-F5344CB8AC3E}">
        <p14:creationId xmlns:p14="http://schemas.microsoft.com/office/powerpoint/2010/main" val="3362808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5BA0-6056-1286-CE0A-E760ECD73FB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6C189E8-04E7-8933-6753-37C6E4AB778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AFE3B22-4F10-8057-F008-052E9BF248D9}"/>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2A20D8FA-0BA8-30EB-60C8-733D757898BC}"/>
              </a:ext>
            </a:extLst>
          </p:cNvPr>
          <p:cNvSpPr>
            <a:spLocks noGrp="1"/>
          </p:cNvSpPr>
          <p:nvPr>
            <p:ph type="sldNum" sz="quarter" idx="5"/>
          </p:nvPr>
        </p:nvSpPr>
        <p:spPr/>
        <p:txBody>
          <a:bodyPr/>
          <a:lstStyle/>
          <a:p>
            <a:fld id="{5C58683F-66BE-4FE1-AFE1-AFF6AB72CBB2}" type="slidenum">
              <a:rPr lang="sv-SE" smtClean="0"/>
              <a:t>26</a:t>
            </a:fld>
            <a:endParaRPr lang="sv-SE"/>
          </a:p>
        </p:txBody>
      </p:sp>
    </p:spTree>
    <p:extLst>
      <p:ext uri="{BB962C8B-B14F-4D97-AF65-F5344CB8AC3E}">
        <p14:creationId xmlns:p14="http://schemas.microsoft.com/office/powerpoint/2010/main" val="1896629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överblick över processen, visa var gruppen befinner sig och tydliggöra målet med dagens workshop.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processen och markera var ni befinner er idag. Beskriv kort syftet med dagens workshop och hur den bygger vidare på tidigare workshoppar samt bidrar till kommande steg i samskapandeprocessen.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Håll genomgången kort och fokusera på den röda tråden i processen. </a:t>
            </a:r>
            <a:endParaRPr lang="sv-SE"/>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27</a:t>
            </a:fld>
            <a:endParaRPr lang="sv-SE"/>
          </a:p>
        </p:txBody>
      </p:sp>
    </p:spTree>
    <p:extLst>
      <p:ext uri="{BB962C8B-B14F-4D97-AF65-F5344CB8AC3E}">
        <p14:creationId xmlns:p14="http://schemas.microsoft.com/office/powerpoint/2010/main" val="2618708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28</a:t>
            </a:fld>
            <a:endParaRPr lang="sv-SE"/>
          </a:p>
        </p:txBody>
      </p:sp>
    </p:spTree>
    <p:extLst>
      <p:ext uri="{BB962C8B-B14F-4D97-AF65-F5344CB8AC3E}">
        <p14:creationId xmlns:p14="http://schemas.microsoft.com/office/powerpoint/2010/main" val="1495460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23925" y="952500"/>
            <a:ext cx="8466138" cy="4762500"/>
          </a:xfrm>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lära känna varandra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vilket djur som bäst representerar hur de känner sig just nu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lekfull och prestigelös. När alla får säga något redan i början av workshopen blir det ofta lättare att fortsätta bidra i diskussioner och övningar senare under dagen. Uppmuntra humor och kreativitet, och våga gärna bjuda på dig själv som processledare. Fokus ligger inte på rätt svar utan på att skapa energi, delaktighet och en trygg atmosfär i gruppen.</a:t>
            </a:r>
          </a:p>
          <a:p>
            <a:endParaRPr lang="sv-SE"/>
          </a:p>
        </p:txBody>
      </p:sp>
      <p:sp>
        <p:nvSpPr>
          <p:cNvPr id="4" name="Platshållare för bildnummer 3"/>
          <p:cNvSpPr>
            <a:spLocks noGrp="1"/>
          </p:cNvSpPr>
          <p:nvPr>
            <p:ph type="sldNum" sz="quarter" idx="5"/>
          </p:nvPr>
        </p:nvSpPr>
        <p:spPr/>
        <p:txBody>
          <a:bodyPr/>
          <a:lstStyle/>
          <a:p>
            <a:fld id="{29C04225-1E88-4383-8615-A967C8C44148}" type="slidenum">
              <a:rPr lang="sv-SE" altLang="sv-SE" smtClean="0"/>
              <a:pPr/>
              <a:t>29</a:t>
            </a:fld>
            <a:endParaRPr lang="sv-SE" altLang="sv-SE"/>
          </a:p>
        </p:txBody>
      </p:sp>
    </p:spTree>
    <p:extLst>
      <p:ext uri="{BB962C8B-B14F-4D97-AF65-F5344CB8AC3E}">
        <p14:creationId xmlns:p14="http://schemas.microsoft.com/office/powerpoint/2010/main" val="1280333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ea typeface="Calibri"/>
                <a:cs typeface="Calibri"/>
              </a:rPr>
              <a:t>Introbild till arbetspass 1</a:t>
            </a:r>
          </a:p>
        </p:txBody>
      </p:sp>
      <p:sp>
        <p:nvSpPr>
          <p:cNvPr id="4" name="Platshållare för bildnummer 3"/>
          <p:cNvSpPr>
            <a:spLocks noGrp="1"/>
          </p:cNvSpPr>
          <p:nvPr>
            <p:ph type="sldNum" sz="quarter" idx="5"/>
          </p:nvPr>
        </p:nvSpPr>
        <p:spPr/>
        <p:txBody>
          <a:bodyPr/>
          <a:lstStyle/>
          <a:p>
            <a:fld id="{F2092603-B9AF-47D3-9CF2-1D0F781590A4}" type="slidenum">
              <a:rPr lang="sv-SE" smtClean="0"/>
              <a:t>30</a:t>
            </a:fld>
            <a:endParaRPr lang="sv-SE"/>
          </a:p>
        </p:txBody>
      </p:sp>
    </p:spTree>
    <p:extLst>
      <p:ext uri="{BB962C8B-B14F-4D97-AF65-F5344CB8AC3E}">
        <p14:creationId xmlns:p14="http://schemas.microsoft.com/office/powerpoint/2010/main" val="3132726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7EF94-74BB-ED91-2BAF-4F1C5DDA4D2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BC8755C-5CEF-A17B-43B9-EE2F5E227EB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7DB4F5-619B-1653-8CCA-13DE0D876A16}"/>
              </a:ext>
            </a:extLst>
          </p:cNvPr>
          <p:cNvSpPr>
            <a:spLocks noGrp="1"/>
          </p:cNvSpPr>
          <p:nvPr>
            <p:ph type="body" idx="1"/>
          </p:nvPr>
        </p:nvSpPr>
        <p:spPr/>
        <p:txBody>
          <a:bodyPr/>
          <a:lstStyle/>
          <a:p>
            <a:endParaRPr lang="sv-SE">
              <a:ea typeface="Calibri"/>
              <a:cs typeface="Calibri"/>
            </a:endParaRPr>
          </a:p>
          <a:p>
            <a:endParaRPr lang="sv-SE">
              <a:ea typeface="Calibri"/>
              <a:cs typeface="Calibri"/>
            </a:endParaRPr>
          </a:p>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ta del av återkopplingen från deltagarnas verksamheter och säkerställa att gruppen har en gemensam bild av vilka problemområden som är mest angelägna att arbeta vidare med.</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Fyll i de problem som identifierades vid </a:t>
            </a:r>
            <a:r>
              <a:rPr lang="sv-SE" sz="1200" b="0" i="0" kern="1200" err="1">
                <a:solidFill>
                  <a:schemeClr val="tx1"/>
                </a:solidFill>
                <a:effectLst/>
                <a:latin typeface="+mn-lt"/>
                <a:ea typeface="+mn-ea"/>
                <a:cs typeface="+mn-cs"/>
              </a:rPr>
              <a:t>ws</a:t>
            </a:r>
            <a:r>
              <a:rPr lang="sv-SE" sz="1200" b="0" i="0" kern="1200">
                <a:solidFill>
                  <a:schemeClr val="tx1"/>
                </a:solidFill>
                <a:effectLst/>
                <a:latin typeface="+mn-lt"/>
                <a:ea typeface="+mn-ea"/>
                <a:cs typeface="+mn-cs"/>
              </a:rPr>
              <a:t> 1 och som sammanfattats och skickats ut i dokumentationen efteråt till deltagarna på powerpointbilden. Gör också problemområdena tydligt synliga i rummet i fysiskt format, t.ex. genom att sätta upp blädderblocksblad eller A3-papper, med ett problem per blad, på väggen. Ta en runda och låt deltagarna redovisa den återkoppling de fått från kollegor, chefer eller andra berörda personer i sina verksamheter för respektive problem med avseende på vad som är mest angeläget att jobba vidare med och varför. </a:t>
            </a: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Dokumentera under tiden dessa synpunkter, kompletteringar och eventuella justeringar på </a:t>
            </a:r>
            <a:r>
              <a:rPr lang="sv-SE" sz="1200" b="0" i="0" kern="1200" err="1">
                <a:solidFill>
                  <a:schemeClr val="tx1"/>
                </a:solidFill>
                <a:effectLst/>
                <a:latin typeface="+mn-lt"/>
                <a:ea typeface="+mn-ea"/>
                <a:cs typeface="+mn-cs"/>
              </a:rPr>
              <a:t>postit</a:t>
            </a:r>
            <a:r>
              <a:rPr lang="sv-SE" sz="1200" b="0" i="0" kern="1200">
                <a:solidFill>
                  <a:schemeClr val="tx1"/>
                </a:solidFill>
                <a:effectLst/>
                <a:latin typeface="+mn-lt"/>
                <a:ea typeface="+mn-ea"/>
                <a:cs typeface="+mn-cs"/>
              </a:rPr>
              <a:t> lappar som sätts upp på respektive blad på väggen.</a:t>
            </a:r>
          </a:p>
          <a:p>
            <a:pPr marL="0" marR="0" lvl="0" indent="0" algn="l" defTabSz="914400" rtl="0" eaLnBrk="1" fontAlgn="t" latinLnBrk="0" hangingPunct="1">
              <a:lnSpc>
                <a:spcPct val="100000"/>
              </a:lnSpc>
              <a:spcBef>
                <a:spcPts val="0"/>
              </a:spcBef>
              <a:spcAft>
                <a:spcPts val="0"/>
              </a:spcAft>
              <a:buClrTx/>
              <a:buSzTx/>
              <a:buFontTx/>
              <a:buNone/>
              <a:tabLst/>
              <a:defRPr/>
            </a:pPr>
            <a:endParaRPr lang="sv-SE"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Tid: cirka 15 minuter.</a:t>
            </a:r>
          </a:p>
          <a:p>
            <a:pPr fontAlgn="t"/>
            <a:endParaRPr lang="sv-SE" sz="1200" b="0" i="0" kern="1200">
              <a:solidFill>
                <a:schemeClr val="tx1"/>
              </a:solidFill>
              <a:effectLst/>
              <a:latin typeface="+mn-lt"/>
              <a:ea typeface="+mn-ea"/>
              <a:cs typeface="+mn-cs"/>
            </a:endParaRPr>
          </a:p>
          <a:p>
            <a:pPr fontAlgn="t"/>
            <a:endParaRPr lang="sv-SE" sz="1200" b="1" i="0" kern="1200">
              <a:solidFill>
                <a:schemeClr val="tx1"/>
              </a:solidFill>
              <a:effectLst/>
              <a:latin typeface="+mn-lt"/>
              <a:ea typeface="+mn-ea"/>
              <a:cs typeface="+mn-cs"/>
            </a:endParaRPr>
          </a:p>
          <a:p>
            <a:pPr marL="0" indent="0">
              <a:buFont typeface="Arial,Sans-Serif"/>
              <a:buNone/>
            </a:pPr>
            <a:endParaRPr lang="en-US">
              <a:ea typeface="Calibri"/>
              <a:cs typeface="Calibri"/>
            </a:endParaRPr>
          </a:p>
        </p:txBody>
      </p:sp>
      <p:sp>
        <p:nvSpPr>
          <p:cNvPr id="4" name="Platshållare för bildnummer 3">
            <a:extLst>
              <a:ext uri="{FF2B5EF4-FFF2-40B4-BE49-F238E27FC236}">
                <a16:creationId xmlns:a16="http://schemas.microsoft.com/office/drawing/2014/main" id="{84EACFD6-6378-3DD3-41F4-B2C93261B7DC}"/>
              </a:ext>
            </a:extLst>
          </p:cNvPr>
          <p:cNvSpPr>
            <a:spLocks noGrp="1"/>
          </p:cNvSpPr>
          <p:nvPr>
            <p:ph type="sldNum" sz="quarter" idx="5"/>
          </p:nvPr>
        </p:nvSpPr>
        <p:spPr/>
        <p:txBody>
          <a:bodyPr/>
          <a:lstStyle/>
          <a:p>
            <a:fld id="{F2092603-B9AF-47D3-9CF2-1D0F781590A4}" type="slidenum">
              <a:rPr lang="sv-SE" smtClean="0"/>
              <a:t>31</a:t>
            </a:fld>
            <a:endParaRPr lang="sv-SE"/>
          </a:p>
        </p:txBody>
      </p:sp>
    </p:spTree>
    <p:extLst>
      <p:ext uri="{BB962C8B-B14F-4D97-AF65-F5344CB8AC3E}">
        <p14:creationId xmlns:p14="http://schemas.microsoft.com/office/powerpoint/2010/main" val="3035881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prioritera vilket problemområde gruppen ska fokusera på i det fortsatta samskapandet. Övningen hjälper gruppen att enas om var tiden och energin gör störst nytta.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Be deltagarna att först ta del av de sammanställningar av problemområden som finns uppsatta i rummet, inklusive de synpunkter och motiveringar som har samlats in under föregående övning. Låt dem därefter rösta på det eller de problemområden som de anser är viktigast att arbeta vidare med. Använd gärna en enkel och visuell </a:t>
            </a:r>
            <a:r>
              <a:rPr lang="sv-SE" sz="1200" b="0" i="0" kern="1200" err="1">
                <a:solidFill>
                  <a:schemeClr val="tx1"/>
                </a:solidFill>
                <a:effectLst/>
                <a:latin typeface="+mn-lt"/>
                <a:ea typeface="+mn-ea"/>
                <a:cs typeface="+mn-cs"/>
              </a:rPr>
              <a:t>röstningsmetod</a:t>
            </a:r>
            <a:r>
              <a:rPr lang="sv-SE" sz="1200" b="0" i="0" kern="1200">
                <a:solidFill>
                  <a:schemeClr val="tx1"/>
                </a:solidFill>
                <a:effectLst/>
                <a:latin typeface="+mn-lt"/>
                <a:ea typeface="+mn-ea"/>
                <a:cs typeface="+mn-cs"/>
              </a:rPr>
              <a:t>, exempelvis klisterprickar. Varje deltagare får tre röster att fördela mellan alternativen, till exempel två röster på sitt förstahandsval och en röst på sitt andrahandsval. När omröstningen är klar sammanfattar processledaren resultatet och beskriver hur prioriteringen kommer att tas vidare i det fortsatta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Förklara varför deltagarna får fördela sina röster mellan flera alternativ. Det minskar behovet av att låsa sig vid ett enda problemområde och gör det lättare att fånga gruppens samlade prioriteringar. Påminn också om att syftet inte är att avgöra vilket problem som är störst eller mest allvarligt, utan att enas om vilket problem gruppen ska fokusera på inom ramen för samskapandeprocessen. Det viktigaste är att gruppen samlas kring ett område där man tillsammans ser möjlighet att bidra till förändring.</a:t>
            </a:r>
          </a:p>
          <a:p>
            <a:endParaRPr lang="sv-SE">
              <a:ea typeface="Calibri"/>
            </a:endParaRPr>
          </a:p>
          <a:p>
            <a:r>
              <a:rPr lang="sv-SE">
                <a:ea typeface="Calibri"/>
              </a:rPr>
              <a:t>Tid: 10 min</a:t>
            </a:r>
          </a:p>
        </p:txBody>
      </p:sp>
      <p:sp>
        <p:nvSpPr>
          <p:cNvPr id="4" name="Platshållare för bildnummer 3"/>
          <p:cNvSpPr>
            <a:spLocks noGrp="1"/>
          </p:cNvSpPr>
          <p:nvPr>
            <p:ph type="sldNum" sz="quarter" idx="5"/>
          </p:nvPr>
        </p:nvSpPr>
        <p:spPr/>
        <p:txBody>
          <a:bodyPr/>
          <a:lstStyle/>
          <a:p>
            <a:fld id="{F2092603-B9AF-47D3-9CF2-1D0F781590A4}" type="slidenum">
              <a:rPr lang="sv-SE" smtClean="0"/>
              <a:t>32</a:t>
            </a:fld>
            <a:endParaRPr lang="sv-SE"/>
          </a:p>
        </p:txBody>
      </p:sp>
    </p:spTree>
    <p:extLst>
      <p:ext uri="{BB962C8B-B14F-4D97-AF65-F5344CB8AC3E}">
        <p14:creationId xmlns:p14="http://schemas.microsoft.com/office/powerpoint/2010/main" val="188266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Introbild till arbetspass 2</a:t>
            </a:r>
          </a:p>
        </p:txBody>
      </p:sp>
      <p:sp>
        <p:nvSpPr>
          <p:cNvPr id="4" name="Platshållare för bildnummer 3"/>
          <p:cNvSpPr>
            <a:spLocks noGrp="1"/>
          </p:cNvSpPr>
          <p:nvPr>
            <p:ph type="sldNum" sz="quarter" idx="5"/>
          </p:nvPr>
        </p:nvSpPr>
        <p:spPr/>
        <p:txBody>
          <a:bodyPr/>
          <a:lstStyle/>
          <a:p>
            <a:fld id="{F2092603-B9AF-47D3-9CF2-1D0F781590A4}" type="slidenum">
              <a:rPr lang="sv-SE" smtClean="0"/>
              <a:t>33</a:t>
            </a:fld>
            <a:endParaRPr lang="sv-SE"/>
          </a:p>
        </p:txBody>
      </p:sp>
    </p:spTree>
    <p:extLst>
      <p:ext uri="{BB962C8B-B14F-4D97-AF65-F5344CB8AC3E}">
        <p14:creationId xmlns:p14="http://schemas.microsoft.com/office/powerpoint/2010/main" val="2752781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generera många olika idéer och perspektiv på hur den prioriterade utmaningen kan lösas. Genom ett kreativt och lekfullt arbetssätt uppmuntras deltagarna att tänka bortom dagens arbetssätt och utforska nya möjligheter tillsammans.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tre grupper och presentera de olika uppdragen. </a:t>
            </a:r>
          </a:p>
          <a:p>
            <a:pPr marL="171450" indent="-171450" fontAlgn="t">
              <a:buFont typeface="Arial" panose="020B0604020202020204" pitchFamily="34" charset="0"/>
              <a:buChar char="•"/>
            </a:pPr>
            <a:r>
              <a:rPr lang="sv-SE" sz="1200" b="0" i="1" kern="1200">
                <a:solidFill>
                  <a:schemeClr val="tx1"/>
                </a:solidFill>
                <a:effectLst/>
                <a:latin typeface="+mn-lt"/>
                <a:ea typeface="+mn-ea"/>
                <a:cs typeface="+mn-cs"/>
              </a:rPr>
              <a:t>Prisvinnarna</a:t>
            </a:r>
            <a:r>
              <a:rPr lang="sv-SE" sz="1200" b="0" i="0" kern="1200">
                <a:solidFill>
                  <a:schemeClr val="tx1"/>
                </a:solidFill>
                <a:effectLst/>
                <a:latin typeface="+mn-lt"/>
                <a:ea typeface="+mn-ea"/>
                <a:cs typeface="+mn-cs"/>
              </a:rPr>
              <a:t>: Gruppen har vunnit ett prestigefyllt pris för att ha löst den prioriterade utmaningen. Deras uppgift är att beskriva vilka arbetssätt, lösningar och framgångsfaktorer som gjorde lösningen möjlig.</a:t>
            </a:r>
          </a:p>
          <a:p>
            <a:pPr marL="171450" lvl="0" indent="-171450" fontAlgn="t">
              <a:buFont typeface="Arial" panose="020B0604020202020204" pitchFamily="34" charset="0"/>
              <a:buChar char="•"/>
            </a:pPr>
            <a:r>
              <a:rPr lang="sv-SE" sz="1200" b="0" i="1" kern="1200">
                <a:solidFill>
                  <a:schemeClr val="tx1"/>
                </a:solidFill>
                <a:effectLst/>
                <a:latin typeface="+mn-lt"/>
                <a:ea typeface="+mn-ea"/>
                <a:cs typeface="+mn-cs"/>
              </a:rPr>
              <a:t>Makthavarna</a:t>
            </a:r>
            <a:r>
              <a:rPr lang="sv-SE" sz="1200" b="0" i="0" kern="1200">
                <a:solidFill>
                  <a:schemeClr val="tx1"/>
                </a:solidFill>
                <a:effectLst/>
                <a:latin typeface="+mn-lt"/>
                <a:ea typeface="+mn-ea"/>
                <a:cs typeface="+mn-cs"/>
              </a:rPr>
              <a:t>: Gruppen har fått obegränsade möjligheter att förändra arbetssätt, organisation och resurser för att lösa utmaningen. Uppgiften är att beskriva vilka förändringar de skulle genomföra.</a:t>
            </a:r>
          </a:p>
          <a:p>
            <a:pPr marL="171450" lvl="0" indent="-171450" fontAlgn="t">
              <a:buFont typeface="Arial" panose="020B0604020202020204" pitchFamily="34" charset="0"/>
              <a:buChar char="•"/>
            </a:pPr>
            <a:r>
              <a:rPr lang="sv-SE" sz="1200" b="0" i="1" kern="1200">
                <a:solidFill>
                  <a:schemeClr val="tx1"/>
                </a:solidFill>
                <a:effectLst/>
                <a:latin typeface="+mn-lt"/>
                <a:ea typeface="+mn-ea"/>
                <a:cs typeface="+mn-cs"/>
              </a:rPr>
              <a:t>Tidsresenärerna</a:t>
            </a:r>
            <a:r>
              <a:rPr lang="sv-SE" sz="1200" b="0" i="0" kern="1200">
                <a:solidFill>
                  <a:schemeClr val="tx1"/>
                </a:solidFill>
                <a:effectLst/>
                <a:latin typeface="+mn-lt"/>
                <a:ea typeface="+mn-ea"/>
                <a:cs typeface="+mn-cs"/>
              </a:rPr>
              <a:t>: Gruppen har rest till år 2075, där utmaningen redan är löst. Deras uppgift är att utforska och beskriva hur man arbetar i framtiden och vilka lösningar som har gjort skillnad.</a:t>
            </a:r>
          </a:p>
          <a:p>
            <a:pPr marL="0" indent="0" fontAlgn="t">
              <a:buFont typeface="Arial" panose="020B0604020202020204" pitchFamily="34" charset="0"/>
              <a:buNone/>
            </a:pPr>
            <a:r>
              <a:rPr lang="sv-SE" sz="1200" b="0" i="0" kern="1200">
                <a:solidFill>
                  <a:schemeClr val="tx1"/>
                </a:solidFill>
                <a:effectLst/>
                <a:latin typeface="+mn-lt"/>
                <a:ea typeface="+mn-ea"/>
                <a:cs typeface="+mn-cs"/>
              </a:rPr>
              <a:t>Låt grupperna dokumentera sina idéer t.ex. på blädderblock, post-it-lappar eller i ett gemensamt digitalt verktyg och presentera för hela gruppen.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Presentera gärna övningen på ett energifyllt och lustfyllt sätt för att signalera att kreativitet och nytänkande uppmuntras. Många deltagare är vana vid att utgå från dagens förutsättningar och begränsningar. Påminn därför om att övningen handlar om att tänka fritt och utforska möjligheter snarare än att direkt bedöma vad som är realistiskt.</a:t>
            </a:r>
          </a:p>
          <a:p>
            <a:pPr fontAlgn="t"/>
            <a:r>
              <a:rPr lang="sv-SE" sz="1200" b="0" i="0" kern="1200">
                <a:solidFill>
                  <a:schemeClr val="tx1"/>
                </a:solidFill>
                <a:effectLst/>
                <a:latin typeface="+mn-lt"/>
                <a:ea typeface="+mn-ea"/>
                <a:cs typeface="+mn-cs"/>
              </a:rPr>
              <a:t>För att förstärka de olika perspektiven kan ni använda bilder, rekvisita eller andra visuella symboler som representerar gruppernas uppdrag. Uppmuntra deltagarna att bygga vidare på varandras idéer och fokusera på mängd snarare än perfekta lösningar. Målet är att skapa ett brett idéunderlag som kan utvecklas vidare i det fortsatta samskapandet.</a:t>
            </a:r>
          </a:p>
          <a:p>
            <a:pPr marL="0" indent="0">
              <a:buFont typeface="Arial" panose="020B0604020202020204" pitchFamily="34" charset="0"/>
              <a:buNone/>
            </a:pPr>
            <a:endParaRPr lang="en-US">
              <a:cs typeface="Calibri"/>
            </a:endParaRPr>
          </a:p>
          <a:p>
            <a:pPr marL="0" indent="0">
              <a:buFont typeface="Arial" panose="020B0604020202020204" pitchFamily="34" charset="0"/>
              <a:buNone/>
            </a:pPr>
            <a:r>
              <a:rPr lang="en-US">
                <a:cs typeface="Calibri"/>
              </a:rPr>
              <a:t>TID: 30 min </a:t>
            </a:r>
            <a:r>
              <a:rPr lang="en-US" err="1">
                <a:cs typeface="Calibri"/>
              </a:rPr>
              <a:t>i</a:t>
            </a:r>
            <a:r>
              <a:rPr lang="en-US">
                <a:cs typeface="Calibri"/>
              </a:rPr>
              <a:t> </a:t>
            </a:r>
            <a:r>
              <a:rPr lang="en-US" err="1">
                <a:cs typeface="Calibri"/>
              </a:rPr>
              <a:t>smågrupper</a:t>
            </a:r>
            <a:r>
              <a:rPr lang="en-US">
                <a:cs typeface="Calibri"/>
              </a:rPr>
              <a:t> </a:t>
            </a:r>
            <a:r>
              <a:rPr lang="en-US" err="1">
                <a:cs typeface="Calibri"/>
              </a:rPr>
              <a:t>inkl</a:t>
            </a:r>
            <a:r>
              <a:rPr lang="en-US">
                <a:cs typeface="Calibri"/>
              </a:rPr>
              <a:t> fika + 10 min </a:t>
            </a:r>
            <a:r>
              <a:rPr lang="en-US" err="1">
                <a:cs typeface="Calibri"/>
              </a:rPr>
              <a:t>helgrupp</a:t>
            </a:r>
            <a:endParaRPr lang="en-US">
              <a:cs typeface="Calibri"/>
            </a:endParaRPr>
          </a:p>
        </p:txBody>
      </p:sp>
      <p:sp>
        <p:nvSpPr>
          <p:cNvPr id="4" name="Platshållare för bildnummer 3"/>
          <p:cNvSpPr>
            <a:spLocks noGrp="1"/>
          </p:cNvSpPr>
          <p:nvPr>
            <p:ph type="sldNum" sz="quarter" idx="5"/>
          </p:nvPr>
        </p:nvSpPr>
        <p:spPr/>
        <p:txBody>
          <a:bodyPr/>
          <a:lstStyle/>
          <a:p>
            <a:fld id="{F2092603-B9AF-47D3-9CF2-1D0F781590A4}" type="slidenum">
              <a:rPr lang="sv-SE" smtClean="0"/>
              <a:t>34</a:t>
            </a:fld>
            <a:endParaRPr lang="sv-SE"/>
          </a:p>
        </p:txBody>
      </p:sp>
    </p:spTree>
    <p:extLst>
      <p:ext uri="{BB962C8B-B14F-4D97-AF65-F5344CB8AC3E}">
        <p14:creationId xmlns:p14="http://schemas.microsoft.com/office/powerpoint/2010/main" val="828605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2925-58A9-27D4-D76E-7836A15745A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3DF6F89-2480-930F-720D-96D946137F7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B596019-A10F-3968-EA8A-C6DBCB3DD85B}"/>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deltagarna om att fikapausen inte är schemalagd under denna workshop. Uppmuntra dem att ta fika när det passar i arbetet och i samråd med sin grupp.</a:t>
            </a:r>
          </a:p>
          <a:p>
            <a:pPr algn="l"/>
            <a:endParaRPr lang="sv-SE" b="0" i="0">
              <a:solidFill>
                <a:srgbClr val="000000"/>
              </a:solidFill>
              <a:effectLst/>
              <a:latin typeface="Segoe UI"/>
              <a:cs typeface="Segoe UI"/>
            </a:endParaRP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4FD88DFA-DB27-FC2E-EBC1-F5DF944156FD}"/>
              </a:ext>
            </a:extLst>
          </p:cNvPr>
          <p:cNvSpPr>
            <a:spLocks noGrp="1"/>
          </p:cNvSpPr>
          <p:nvPr>
            <p:ph type="sldNum" sz="quarter" idx="5"/>
          </p:nvPr>
        </p:nvSpPr>
        <p:spPr/>
        <p:txBody>
          <a:bodyPr/>
          <a:lstStyle/>
          <a:p>
            <a:fld id="{F2092603-B9AF-47D3-9CF2-1D0F781590A4}" type="slidenum">
              <a:rPr lang="sv-SE" smtClean="0"/>
              <a:t>35</a:t>
            </a:fld>
            <a:endParaRPr lang="sv-SE"/>
          </a:p>
        </p:txBody>
      </p:sp>
    </p:spTree>
    <p:extLst>
      <p:ext uri="{BB962C8B-B14F-4D97-AF65-F5344CB8AC3E}">
        <p14:creationId xmlns:p14="http://schemas.microsoft.com/office/powerpoint/2010/main" val="42539604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36</a:t>
            </a:fld>
            <a:endParaRPr lang="sv-SE"/>
          </a:p>
        </p:txBody>
      </p:sp>
    </p:spTree>
    <p:extLst>
      <p:ext uri="{BB962C8B-B14F-4D97-AF65-F5344CB8AC3E}">
        <p14:creationId xmlns:p14="http://schemas.microsoft.com/office/powerpoint/2010/main" val="34347540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D927F-EA4E-AB97-7706-D2001917A2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58B5BE-501E-C7EF-C38A-777DDB837DC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BE6108C-46F3-484A-98F3-3E426D40D50A}"/>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gemensamt bedöma och prioritera de framtagna idéerna för att välja vilken lösning som ska utvecklas vidare och konkretiseras.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Låt grupperna diskutera sina förslag utifrån två frågor:</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Har idén potential att bidra till att lösa det prioriterade problemet?</a:t>
            </a:r>
          </a:p>
          <a:p>
            <a:pPr marL="171450" lvl="0" indent="-171450" fontAlgn="t">
              <a:buFont typeface="Arial" panose="020B0604020202020204" pitchFamily="34" charset="0"/>
              <a:buChar char="•"/>
            </a:pPr>
            <a:r>
              <a:rPr lang="sv-SE" sz="1200" b="0" i="0" kern="1200">
                <a:solidFill>
                  <a:schemeClr val="tx1"/>
                </a:solidFill>
                <a:effectLst/>
                <a:latin typeface="+mn-lt"/>
                <a:ea typeface="+mn-ea"/>
                <a:cs typeface="+mn-cs"/>
              </a:rPr>
              <a:t>Är idén möjlig att genomföra inom projektets ramar och förutsättningar?</a:t>
            </a: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Be grupperna redovisa sina idéer. Dokumentera öppet på blädderblock eller skärm. När alla grupper är klara, gå igenom idéerna tillsammans som underlag för att välja vilken idé som ska utvecklas vidare. Rösta (t.ex. genom handuppräckning), eller diskutera er fram till den idé som gruppen vill utveckla vidare. Målet är att välja </a:t>
            </a:r>
            <a:r>
              <a:rPr lang="sv-SE" sz="1200" b="0" i="0" u="sng" kern="1200">
                <a:solidFill>
                  <a:schemeClr val="tx1"/>
                </a:solidFill>
                <a:effectLst/>
                <a:latin typeface="+mn-lt"/>
                <a:ea typeface="+mn-ea"/>
                <a:cs typeface="+mn-cs"/>
              </a:rPr>
              <a:t>en</a:t>
            </a:r>
            <a:r>
              <a:rPr lang="sv-SE" sz="1200" b="0" i="0" kern="1200">
                <a:solidFill>
                  <a:schemeClr val="tx1"/>
                </a:solidFill>
                <a:effectLst/>
                <a:latin typeface="+mn-lt"/>
                <a:ea typeface="+mn-ea"/>
                <a:cs typeface="+mn-cs"/>
              </a:rPr>
              <a:t> idé som gruppen tillsammans kan konkretisera och förbereda för test i praktiken.</a:t>
            </a:r>
          </a:p>
          <a:p>
            <a:pPr marL="0" marR="0" lvl="0" indent="0" algn="l" defTabSz="914400" rtl="0" eaLnBrk="1" fontAlgn="t" latinLnBrk="0" hangingPunct="1">
              <a:lnSpc>
                <a:spcPct val="100000"/>
              </a:lnSpc>
              <a:spcBef>
                <a:spcPts val="0"/>
              </a:spcBef>
              <a:spcAft>
                <a:spcPts val="0"/>
              </a:spcAft>
              <a:buClrTx/>
              <a:buSzTx/>
              <a:buFontTx/>
              <a:buNone/>
              <a:tabLst/>
              <a:defRPr/>
            </a:pPr>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Påminn deltagarna om att syftet inte är att hitta den perfekta lösningen, utan att identifiera den idé som gruppen bedömer har störst potential att utvecklas vidare i nästa steg. Det är ofta värdefullt att fånga både styrkor och utmaningar för varje idé.</a:t>
            </a: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Tid: 10 i smågrupp+15 i helgrupp</a:t>
            </a:r>
          </a:p>
          <a:p>
            <a:pPr fontAlgn="t"/>
            <a:endParaRPr lang="sv-SE" sz="1200" b="0" i="0" kern="1200">
              <a:solidFill>
                <a:schemeClr val="tx1"/>
              </a:solidFill>
              <a:effectLst/>
              <a:latin typeface="+mn-lt"/>
              <a:ea typeface="+mn-ea"/>
              <a:cs typeface="+mn-cs"/>
            </a:endParaRPr>
          </a:p>
          <a:p>
            <a:pPr fontAlgn="t"/>
            <a:endParaRPr lang="sv-SE" sz="1200" b="0" i="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F2C72628-875F-3E97-CAE7-39D79ADD8F6D}"/>
              </a:ext>
            </a:extLst>
          </p:cNvPr>
          <p:cNvSpPr>
            <a:spLocks noGrp="1"/>
          </p:cNvSpPr>
          <p:nvPr>
            <p:ph type="sldNum" sz="quarter" idx="5"/>
          </p:nvPr>
        </p:nvSpPr>
        <p:spPr/>
        <p:txBody>
          <a:bodyPr/>
          <a:lstStyle/>
          <a:p>
            <a:fld id="{5C58683F-66BE-4FE1-AFE1-AFF6AB72CBB2}" type="slidenum">
              <a:rPr lang="sv-SE" smtClean="0"/>
              <a:t>37</a:t>
            </a:fld>
            <a:endParaRPr lang="sv-SE"/>
          </a:p>
        </p:txBody>
      </p:sp>
    </p:spTree>
    <p:extLst>
      <p:ext uri="{BB962C8B-B14F-4D97-AF65-F5344CB8AC3E}">
        <p14:creationId xmlns:p14="http://schemas.microsoft.com/office/powerpoint/2010/main" val="167112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A13D6-BA46-895C-6D75-BDC101054F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3E87D9-CC2D-2764-FA23-568293E6103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1B0BF6F-1096-9860-8BB4-11463F4C278F}"/>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en kort paus samtidigt som processledarna får möjlighet att sammanställa och strukturera de gemensamma problem som framkommit under återrapporteringen.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Ta en kort bensträckare. Under pausen sammanställer processledarna ”vad som fungerar mindre bra” (problem) och för över dessa till bild nr 18 (”Diskutera gemensamma problem”) där nästa gruppövning introduceras.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Använd pausen för att gruppera liknande synpunkter och skapa en överskådlig sammanställning. Målet är att synliggöra återkommande teman och gemensamma nämnare, inte att fånga varje formulering ordagrant. Detta underlättar gruppens fortsatta arbete i nästa moment.</a:t>
            </a:r>
          </a:p>
          <a:p>
            <a:endParaRPr lang="en-SE"/>
          </a:p>
        </p:txBody>
      </p:sp>
      <p:sp>
        <p:nvSpPr>
          <p:cNvPr id="4" name="Platshållare för bildnummer 3">
            <a:extLst>
              <a:ext uri="{FF2B5EF4-FFF2-40B4-BE49-F238E27FC236}">
                <a16:creationId xmlns:a16="http://schemas.microsoft.com/office/drawing/2014/main" id="{7AF86DF2-7C6A-6170-391E-CD7437A803F4}"/>
              </a:ext>
            </a:extLst>
          </p:cNvPr>
          <p:cNvSpPr>
            <a:spLocks noGrp="1"/>
          </p:cNvSpPr>
          <p:nvPr>
            <p:ph type="sldNum" sz="quarter" idx="5"/>
          </p:nvPr>
        </p:nvSpPr>
        <p:spPr/>
        <p:txBody>
          <a:bodyPr/>
          <a:lstStyle/>
          <a:p>
            <a:fld id="{5C58683F-66BE-4FE1-AFE1-AFF6AB72CBB2}" type="slidenum">
              <a:rPr lang="sv-SE" smtClean="0"/>
              <a:t>38</a:t>
            </a:fld>
            <a:endParaRPr lang="sv-SE"/>
          </a:p>
        </p:txBody>
      </p:sp>
    </p:spTree>
    <p:extLst>
      <p:ext uri="{BB962C8B-B14F-4D97-AF65-F5344CB8AC3E}">
        <p14:creationId xmlns:p14="http://schemas.microsoft.com/office/powerpoint/2010/main" val="2704165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39</a:t>
            </a:fld>
            <a:endParaRPr lang="sv-SE"/>
          </a:p>
        </p:txBody>
      </p:sp>
    </p:spTree>
    <p:extLst>
      <p:ext uri="{BB962C8B-B14F-4D97-AF65-F5344CB8AC3E}">
        <p14:creationId xmlns:p14="http://schemas.microsoft.com/office/powerpoint/2010/main" val="1550110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F0FC1-B9A2-ACCB-0B75-B2A805C8D1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315720-9750-A410-35E8-7499C3B1F5F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ADCD7F8-53F2-5BE5-70C8-1C708EC86683}"/>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konkretisera den valda idén och skapa en gemensam bild av hur lösningen kan fungera i praktiken.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Dela in deltagarna i mindre (nya) grupper och låt dem arbeta parallellt med att beskriva hur den valda lösningen skulle fungera i praktiken. Be grupperna diskutera och dokumentera sina tankar.</a:t>
            </a:r>
          </a:p>
          <a:p>
            <a:pPr fontAlgn="t"/>
            <a:r>
              <a:rPr lang="sv-SE" sz="1200" b="0" i="0" kern="1200">
                <a:solidFill>
                  <a:schemeClr val="tx1"/>
                </a:solidFill>
                <a:effectLst/>
                <a:latin typeface="+mn-lt"/>
                <a:ea typeface="+mn-ea"/>
                <a:cs typeface="+mn-cs"/>
              </a:rPr>
              <a:t>Samla in gruppernas förslag som underlag för den fortsatta bearbetningen av lösningen.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Många deltagare kan uppleva denna övning som utmanande eftersom fokus flyttas från idéer till konkreta arbetssätt. Var därför närvarande som processledare och hjälp grupperna att komma igång vid behov.</a:t>
            </a:r>
          </a:p>
          <a:p>
            <a:pPr fontAlgn="t"/>
            <a:r>
              <a:rPr lang="sv-SE" sz="1200" b="0" i="0" kern="1200">
                <a:solidFill>
                  <a:schemeClr val="tx1"/>
                </a:solidFill>
                <a:effectLst/>
                <a:latin typeface="+mn-lt"/>
                <a:ea typeface="+mn-ea"/>
                <a:cs typeface="+mn-cs"/>
              </a:rPr>
              <a:t>Om deltagarna fastnar kan du uppmuntra dem att utgå från en konkret situation i vardagen och föreställa sig hur den skulle se ut om lösningen redan var införd. Att tänka i konkreta exempel gör det ofta lättare att beskriva hur lösningen fungerar i praktiken.</a:t>
            </a: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Tid: 20 min i grupp + 10 min återberätta i helgrupp</a:t>
            </a:r>
          </a:p>
        </p:txBody>
      </p:sp>
      <p:sp>
        <p:nvSpPr>
          <p:cNvPr id="4" name="Platshållare för bildnummer 3">
            <a:extLst>
              <a:ext uri="{FF2B5EF4-FFF2-40B4-BE49-F238E27FC236}">
                <a16:creationId xmlns:a16="http://schemas.microsoft.com/office/drawing/2014/main" id="{51DCB51E-53E5-A3CF-E1F0-739750E6F6A0}"/>
              </a:ext>
            </a:extLst>
          </p:cNvPr>
          <p:cNvSpPr>
            <a:spLocks noGrp="1"/>
          </p:cNvSpPr>
          <p:nvPr>
            <p:ph type="sldNum" sz="quarter" idx="5"/>
          </p:nvPr>
        </p:nvSpPr>
        <p:spPr/>
        <p:txBody>
          <a:bodyPr/>
          <a:lstStyle/>
          <a:p>
            <a:fld id="{5C58683F-66BE-4FE1-AFE1-AFF6AB72CBB2}" type="slidenum">
              <a:rPr lang="sv-SE" smtClean="0"/>
              <a:t>40</a:t>
            </a:fld>
            <a:endParaRPr lang="sv-SE"/>
          </a:p>
        </p:txBody>
      </p:sp>
    </p:spTree>
    <p:extLst>
      <p:ext uri="{BB962C8B-B14F-4D97-AF65-F5344CB8AC3E}">
        <p14:creationId xmlns:p14="http://schemas.microsoft.com/office/powerpoint/2010/main" val="26686407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ECC3-9A52-4C03-A8AA-56BDCDF5C66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5116912-3F04-5AE4-3C95-94285A21A37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67F3628-62DF-4DAA-AFB6-36B58583A391}"/>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ge deltagarna ett gemensamt underlag för att dokumentera sina diskussioner och presentera sina förslag på ett strukturerat sätt.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Skriv ut mallen och dela ut ett exemplar till varje grupp. Be deltagarna använda mallen för att dokumentera sina diskussioner och sammanfatta sina förslag. Mallen fungerar också som stöd vid återrapporteringen i helgrupp.</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Gå kort igenom mallen innan övningen startar så att alla grupper förstår vad som ska dokumenteras. Uppmuntra grupperna att skriva tydligt och tillräckligt konkret för att andra deltagare ska kunna förstå och ta del av deras resonemang vid återrapporteringen.</a:t>
            </a:r>
          </a:p>
        </p:txBody>
      </p:sp>
      <p:sp>
        <p:nvSpPr>
          <p:cNvPr id="4" name="Platshållare för bildnummer 3">
            <a:extLst>
              <a:ext uri="{FF2B5EF4-FFF2-40B4-BE49-F238E27FC236}">
                <a16:creationId xmlns:a16="http://schemas.microsoft.com/office/drawing/2014/main" id="{7C47195C-8E28-4506-A427-6D606FB0A2C7}"/>
              </a:ext>
            </a:extLst>
          </p:cNvPr>
          <p:cNvSpPr>
            <a:spLocks noGrp="1"/>
          </p:cNvSpPr>
          <p:nvPr>
            <p:ph type="sldNum" sz="quarter" idx="5"/>
          </p:nvPr>
        </p:nvSpPr>
        <p:spPr/>
        <p:txBody>
          <a:bodyPr/>
          <a:lstStyle/>
          <a:p>
            <a:fld id="{E4F6DBA7-38D3-4FF9-B176-AA5B07999DDF}" type="slidenum">
              <a:rPr lang="sv-SE" smtClean="0"/>
              <a:pPr/>
              <a:t>41</a:t>
            </a:fld>
            <a:endParaRPr lang="sv-SE"/>
          </a:p>
        </p:txBody>
      </p:sp>
    </p:spTree>
    <p:extLst>
      <p:ext uri="{BB962C8B-B14F-4D97-AF65-F5344CB8AC3E}">
        <p14:creationId xmlns:p14="http://schemas.microsoft.com/office/powerpoint/2010/main" val="3170596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812BE-6A74-A8CC-0BF4-C9BBDD4E27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15F1BF-5A5E-AEDB-4183-29D4CF124DC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2C970FF-CF6C-2F8C-A350-18C0182C2C07}"/>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informera deltagarna om vad som sker mellan workshop 2 och 3 samt tydliggöra vilken återkoppling och förankring som behövs inför nästa steg i processen.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Informera om när deltagarna kan förvänta sig att få dokumentation från arbetet. Be deltagarna att diskutera lösningsförslaget med relevanta kollegor, chefer eller andra berörda personer och samla in synpunkter som kan bidra till att vidareutveckla lösningarna inför den sista workshopen.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Skicka ut dokumentationen så snart som möjligt efter workshopen så att innehållet fortfarande är aktuellt. Var tydlig med vilken typ av återkoppling som efterfrågas och vilka frågor deltagarna bör stämma av i sina verksamheter. Påminn om att deltagarna har en viktig roll som länk mellan samskapandegruppen och sina ordinarie verksamheter. </a:t>
            </a:r>
            <a:endParaRPr lang="sv-SE" b="0" i="0">
              <a:solidFill>
                <a:srgbClr val="000000"/>
              </a:solidFill>
              <a:effectLst/>
              <a:latin typeface="Segoe UI" panose="020B0502040204020203" pitchFamily="34" charset="0"/>
            </a:endParaRPr>
          </a:p>
        </p:txBody>
      </p:sp>
      <p:sp>
        <p:nvSpPr>
          <p:cNvPr id="4" name="Platshållare för bildnummer 3">
            <a:extLst>
              <a:ext uri="{FF2B5EF4-FFF2-40B4-BE49-F238E27FC236}">
                <a16:creationId xmlns:a16="http://schemas.microsoft.com/office/drawing/2014/main" id="{F8828052-FC61-61CE-2267-C6E41218631D}"/>
              </a:ext>
            </a:extLst>
          </p:cNvPr>
          <p:cNvSpPr>
            <a:spLocks noGrp="1"/>
          </p:cNvSpPr>
          <p:nvPr>
            <p:ph type="sldNum" sz="quarter" idx="5"/>
          </p:nvPr>
        </p:nvSpPr>
        <p:spPr/>
        <p:txBody>
          <a:bodyPr/>
          <a:lstStyle/>
          <a:p>
            <a:fld id="{F2092603-B9AF-47D3-9CF2-1D0F781590A4}" type="slidenum">
              <a:rPr lang="sv-SE" smtClean="0"/>
              <a:t>42</a:t>
            </a:fld>
            <a:endParaRPr lang="sv-SE"/>
          </a:p>
        </p:txBody>
      </p:sp>
    </p:spTree>
    <p:extLst>
      <p:ext uri="{BB962C8B-B14F-4D97-AF65-F5344CB8AC3E}">
        <p14:creationId xmlns:p14="http://schemas.microsoft.com/office/powerpoint/2010/main" val="708987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sammanfatta workshopens viktigaste resultat, tydliggöra nästa steg i processen och förbereda deltagarna inför den sista workshopen.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Avsluta workshopen med en kort sammanfattning av dagens arbete och den eller de lösningar som gruppen har valt att utveckla vidare. Presentera syftet med nästa workshop. </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knyta ihop dagen och skapa en tydlig framåtblick. Påminn om att deltagarnas förankringsarbete mellan workshopparna är en viktig del av processen och bidrar till att lösningarna utvecklas utifrån fler perspektiv. Betona även att varje workshop bygger vidare på tidigare resultat och stegvis för gruppen närmare en färdig lösning.</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43</a:t>
            </a:fld>
            <a:endParaRPr lang="sv-SE"/>
          </a:p>
        </p:txBody>
      </p:sp>
    </p:spTree>
    <p:extLst>
      <p:ext uri="{BB962C8B-B14F-4D97-AF65-F5344CB8AC3E}">
        <p14:creationId xmlns:p14="http://schemas.microsoft.com/office/powerpoint/2010/main" val="1678835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C5A92-BB58-AA89-C230-3B014770CB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D11ACB-554C-2DC2-F917-73C716BE406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7CACBBA-ED41-4970-5D03-33561A58585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309E984-1045-F2F2-26A6-6EF3AEA2A4E1}"/>
              </a:ext>
            </a:extLst>
          </p:cNvPr>
          <p:cNvSpPr>
            <a:spLocks noGrp="1"/>
          </p:cNvSpPr>
          <p:nvPr>
            <p:ph type="sldNum" sz="quarter" idx="5"/>
          </p:nvPr>
        </p:nvSpPr>
        <p:spPr/>
        <p:txBody>
          <a:bodyPr/>
          <a:lstStyle/>
          <a:p>
            <a:fld id="{5C58683F-66BE-4FE1-AFE1-AFF6AB72CBB2}" type="slidenum">
              <a:rPr lang="sv-SE" smtClean="0"/>
              <a:t>45</a:t>
            </a:fld>
            <a:endParaRPr lang="sv-SE"/>
          </a:p>
        </p:txBody>
      </p:sp>
    </p:spTree>
    <p:extLst>
      <p:ext uri="{BB962C8B-B14F-4D97-AF65-F5344CB8AC3E}">
        <p14:creationId xmlns:p14="http://schemas.microsoft.com/office/powerpoint/2010/main" val="117258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42CE-8F73-D715-E4D2-F7AD4018D47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D2B770C-5A46-751C-E637-D95F7A27084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BDA8008-DFDF-19B5-CB28-E74399899EF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AC4A1FB-8536-7881-6909-74BDB97BD526}"/>
              </a:ext>
            </a:extLst>
          </p:cNvPr>
          <p:cNvSpPr>
            <a:spLocks noGrp="1"/>
          </p:cNvSpPr>
          <p:nvPr>
            <p:ph type="sldNum" sz="quarter" idx="5"/>
          </p:nvPr>
        </p:nvSpPr>
        <p:spPr/>
        <p:txBody>
          <a:bodyPr/>
          <a:lstStyle/>
          <a:p>
            <a:fld id="{F2092603-B9AF-47D3-9CF2-1D0F781590A4}" type="slidenum">
              <a:rPr lang="sv-SE" smtClean="0"/>
              <a:t>47</a:t>
            </a:fld>
            <a:endParaRPr lang="sv-SE"/>
          </a:p>
        </p:txBody>
      </p:sp>
    </p:spTree>
    <p:extLst>
      <p:ext uri="{BB962C8B-B14F-4D97-AF65-F5344CB8AC3E}">
        <p14:creationId xmlns:p14="http://schemas.microsoft.com/office/powerpoint/2010/main" val="3403549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19E96-A9B9-CABF-85B2-C184F6A7CE4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DC36252-B6A2-DFB0-F776-7079CA90DB5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018C69-1B23-AAE5-068F-276530ED5B49}"/>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E54EDC95-9B12-98F3-449F-B73DB5B05D92}"/>
              </a:ext>
            </a:extLst>
          </p:cNvPr>
          <p:cNvSpPr>
            <a:spLocks noGrp="1"/>
          </p:cNvSpPr>
          <p:nvPr>
            <p:ph type="sldNum" sz="quarter" idx="5"/>
          </p:nvPr>
        </p:nvSpPr>
        <p:spPr/>
        <p:txBody>
          <a:bodyPr/>
          <a:lstStyle/>
          <a:p>
            <a:fld id="{F2092603-B9AF-47D3-9CF2-1D0F781590A4}" type="slidenum">
              <a:rPr lang="sv-SE" smtClean="0"/>
              <a:t>49</a:t>
            </a:fld>
            <a:endParaRPr lang="sv-SE"/>
          </a:p>
        </p:txBody>
      </p:sp>
    </p:spTree>
    <p:extLst>
      <p:ext uri="{BB962C8B-B14F-4D97-AF65-F5344CB8AC3E}">
        <p14:creationId xmlns:p14="http://schemas.microsoft.com/office/powerpoint/2010/main" val="19292090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trygg och inkluderande start på workshopen där alla får komma till tals på lika villkor. Incheckningen hjälper gruppen att samla fokus, lära känna varandra bättre och skapa förutsättningar för ett aktivt deltagande under resten av dagen.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Genomför en kort runda där alla deltagare får berätta vilket land de helst skulle vilja besöka och varför. Låt gärna en av processledarna börja och ge ett eget exempel. Det ger deltagarna en stund att fundera och visar att det inte finns några rätt eller fel svar.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Incheckningen är tänkt att vara enkel, lättsam och prestigelös. När alla får säga något redan i början av workshopen blir det ofta lättare att fortsätta bidra i diskussioner och övningar senare under dagen. Uppmuntra deltagarna att dela så mycket eller lite de vill. Fokus ligger inte på resmålet i sig, utan på att skapa energi, delaktighet och en trygg atmosfär i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50</a:t>
            </a:fld>
            <a:endParaRPr lang="sv-SE"/>
          </a:p>
        </p:txBody>
      </p:sp>
    </p:spTree>
    <p:extLst>
      <p:ext uri="{BB962C8B-B14F-4D97-AF65-F5344CB8AC3E}">
        <p14:creationId xmlns:p14="http://schemas.microsoft.com/office/powerpoint/2010/main" val="2043528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stämma av återkopplingen på dokumentationen från workshop 2 och säkerställa att gruppen har ett gemensamt underlag inför det fortsatta arbetet. Återkopplingen används som input till arbetspasset om fortsatt konkretisering av lösningen.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Visa dokumentationen från workshop 2 och gå igenom den återkoppling som kommit in från deltagarnas verksamheter och från styrgruppen. Dokumentera synpunkter, förslag och eventuella justeringar direkt i presentationen så att alla kan följa ändringarna.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Fokusera på återkoppling som bidrar till att utveckla och förtydliga lösningen. Var tydlig med vilka synpunkter som leder till justeringar och vilka som noteras för vidare diskussion. Genom att dokumentera öppet skapas transparens och en gemensam förståelse för hur underlaget utvecklas.</a:t>
            </a:r>
          </a:p>
        </p:txBody>
      </p:sp>
      <p:sp>
        <p:nvSpPr>
          <p:cNvPr id="4" name="Platshållare för bildnummer 3"/>
          <p:cNvSpPr>
            <a:spLocks noGrp="1"/>
          </p:cNvSpPr>
          <p:nvPr>
            <p:ph type="sldNum" sz="quarter" idx="5"/>
          </p:nvPr>
        </p:nvSpPr>
        <p:spPr/>
        <p:txBody>
          <a:bodyPr/>
          <a:lstStyle/>
          <a:p>
            <a:fld id="{5C58683F-66BE-4FE1-AFE1-AFF6AB72CBB2}" type="slidenum">
              <a:rPr lang="sv-SE" smtClean="0"/>
              <a:t>51</a:t>
            </a:fld>
            <a:endParaRPr lang="sv-SE"/>
          </a:p>
        </p:txBody>
      </p:sp>
    </p:spTree>
    <p:extLst>
      <p:ext uri="{BB962C8B-B14F-4D97-AF65-F5344CB8AC3E}">
        <p14:creationId xmlns:p14="http://schemas.microsoft.com/office/powerpoint/2010/main" val="36746842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B18CF-7046-88BF-DB22-7074BA7119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DDE8CC-1B99-6716-22B5-A15B49DC631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51C0085-B695-3CCB-AE2B-B28F99028A8C}"/>
              </a:ext>
            </a:extLst>
          </p:cNvPr>
          <p:cNvSpPr>
            <a:spLocks noGrp="1"/>
          </p:cNvSpPr>
          <p:nvPr>
            <p:ph type="body" idx="1"/>
          </p:nvPr>
        </p:nvSpPr>
        <p:spPr/>
        <p:txBody>
          <a:bodyPr/>
          <a:lstStyle/>
          <a:p>
            <a:r>
              <a:rPr lang="sv-SE"/>
              <a:t>Instruktioner:</a:t>
            </a:r>
          </a:p>
          <a:p>
            <a:r>
              <a:rPr lang="sv-SE"/>
              <a:t>Så här långt in i processen behöver arbetspasset anpassas dels utifrån vilken lösning som ni har utvecklat och dels utifrån den återkoppling som ni har fått. Det viktiga är att ni fortsätter specificera mer exakt vad som ska göras, vem som ska göra det, när det ska göras, och hur. </a:t>
            </a:r>
          </a:p>
          <a:p>
            <a:endParaRPr lang="sv-SE"/>
          </a:p>
          <a:p>
            <a:r>
              <a:rPr lang="sv-SE"/>
              <a:t>Om lösningen innehåller flera olika moment eller delar så kan grupperna </a:t>
            </a:r>
            <a:r>
              <a:rPr lang="sv-SE" err="1"/>
              <a:t>exemplelvis</a:t>
            </a:r>
            <a:r>
              <a:rPr lang="sv-SE"/>
              <a:t> arbeta med varsitt moment/del eller så kan grupperna arbeta med ett moment i taget. </a:t>
            </a:r>
          </a:p>
          <a:p>
            <a:r>
              <a:rPr lang="sv-SE"/>
              <a:t>Om grupperna arbetar med olika moment eller delar så är det viktigt att planera in gott om tid för återkoppling i helgrupp så att alla i rummet får en gemensam bild över lösningens alla moment eller delar. </a:t>
            </a:r>
          </a:p>
          <a:p>
            <a:endParaRPr lang="sv-SE"/>
          </a:p>
        </p:txBody>
      </p:sp>
      <p:sp>
        <p:nvSpPr>
          <p:cNvPr id="4" name="Platshållare för bildnummer 3">
            <a:extLst>
              <a:ext uri="{FF2B5EF4-FFF2-40B4-BE49-F238E27FC236}">
                <a16:creationId xmlns:a16="http://schemas.microsoft.com/office/drawing/2014/main" id="{EEAEF555-B394-CF36-31FC-216322ADE959}"/>
              </a:ext>
            </a:extLst>
          </p:cNvPr>
          <p:cNvSpPr>
            <a:spLocks noGrp="1"/>
          </p:cNvSpPr>
          <p:nvPr>
            <p:ph type="sldNum" sz="quarter" idx="5"/>
          </p:nvPr>
        </p:nvSpPr>
        <p:spPr/>
        <p:txBody>
          <a:bodyPr/>
          <a:lstStyle/>
          <a:p>
            <a:fld id="{5C58683F-66BE-4FE1-AFE1-AFF6AB72CBB2}" type="slidenum">
              <a:rPr lang="sv-SE" smtClean="0"/>
              <a:t>52</a:t>
            </a:fld>
            <a:endParaRPr lang="sv-SE"/>
          </a:p>
        </p:txBody>
      </p:sp>
    </p:spTree>
    <p:extLst>
      <p:ext uri="{BB962C8B-B14F-4D97-AF65-F5344CB8AC3E}">
        <p14:creationId xmlns:p14="http://schemas.microsoft.com/office/powerpoint/2010/main" val="34856027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2CB39-8E1F-9A36-B92D-C91461EFC47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3A2C17-D5F0-091F-B7D9-5DE831DB487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C21D654-B064-3688-8142-529F7F9C8B21}"/>
              </a:ext>
            </a:extLst>
          </p:cNvPr>
          <p:cNvSpPr>
            <a:spLocks noGrp="1"/>
          </p:cNvSpPr>
          <p:nvPr>
            <p:ph type="body" idx="1"/>
          </p:nvPr>
        </p:nvSpPr>
        <p:spPr/>
        <p:txBody>
          <a:bodyPr/>
          <a:lstStyle/>
          <a:p>
            <a:r>
              <a:rPr lang="sv-SE"/>
              <a:t>Introbild till arbetspasset</a:t>
            </a:r>
            <a:endParaRPr lang="en-SE"/>
          </a:p>
        </p:txBody>
      </p:sp>
      <p:sp>
        <p:nvSpPr>
          <p:cNvPr id="4" name="Platshållare för bildnummer 3">
            <a:extLst>
              <a:ext uri="{FF2B5EF4-FFF2-40B4-BE49-F238E27FC236}">
                <a16:creationId xmlns:a16="http://schemas.microsoft.com/office/drawing/2014/main" id="{421E3B65-DD82-A6FA-2D1B-306B266A53AA}"/>
              </a:ext>
            </a:extLst>
          </p:cNvPr>
          <p:cNvSpPr>
            <a:spLocks noGrp="1"/>
          </p:cNvSpPr>
          <p:nvPr>
            <p:ph type="sldNum" sz="quarter" idx="5"/>
          </p:nvPr>
        </p:nvSpPr>
        <p:spPr/>
        <p:txBody>
          <a:bodyPr/>
          <a:lstStyle/>
          <a:p>
            <a:fld id="{5C58683F-66BE-4FE1-AFE1-AFF6AB72CBB2}" type="slidenum">
              <a:rPr lang="sv-SE" smtClean="0"/>
              <a:t>53</a:t>
            </a:fld>
            <a:endParaRPr lang="sv-SE"/>
          </a:p>
        </p:txBody>
      </p:sp>
    </p:spTree>
    <p:extLst>
      <p:ext uri="{BB962C8B-B14F-4D97-AF65-F5344CB8AC3E}">
        <p14:creationId xmlns:p14="http://schemas.microsoft.com/office/powerpoint/2010/main" val="22189139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vidareutveckla och konkretisera lösningen så att den blir tillräckligt tydlig för att kunna testas i praktiken.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Utgå från den lösning som gruppen har arbetat fram och den återkoppling som kommit in sedan föregående workshop. Låt deltagarna fortsätta beskriva lösningen mer detaljerat genom att tydliggöra vad som ska göras, vem som ska göra det, när det ska göras och hur det ska genomföras.</a:t>
            </a:r>
          </a:p>
          <a:p>
            <a:pPr fontAlgn="t"/>
            <a:r>
              <a:rPr lang="sv-SE" sz="1200" b="0" i="0" kern="1200">
                <a:solidFill>
                  <a:schemeClr val="tx1"/>
                </a:solidFill>
                <a:effectLst/>
                <a:latin typeface="+mn-lt"/>
                <a:ea typeface="+mn-ea"/>
                <a:cs typeface="+mn-cs"/>
              </a:rPr>
              <a:t>Anpassa upplägget efter lösningens innehåll och låt grupperna arbeta med olika delar eller moment vid behov.</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Anpassa övningen efter den lösning som gruppen arbetar med. Om lösningen består av flera delar kan grupperna arbeta med olika delar parallellt, men avsätt då tid för återkoppling i helgrupp så att alla får en gemensam bild av helheten.</a:t>
            </a:r>
          </a:p>
          <a:p>
            <a:pPr fontAlgn="t"/>
            <a:r>
              <a:rPr lang="sv-SE" sz="1200" b="0" i="0" kern="1200">
                <a:solidFill>
                  <a:schemeClr val="tx1"/>
                </a:solidFill>
                <a:effectLst/>
                <a:latin typeface="+mn-lt"/>
                <a:ea typeface="+mn-ea"/>
                <a:cs typeface="+mn-cs"/>
              </a:rPr>
              <a:t>Var närvarande som processledare och hjälp grupperna att komma vidare om de fastnar. Ett bra riktmärke är att lösningen ska vara så tydligt beskriven att någon som inte deltagit i samskapandeprocessen kan förstå hur den fungerar och ska genomföras.</a:t>
            </a:r>
          </a:p>
          <a:p>
            <a:endParaRPr lang="sv-SE"/>
          </a:p>
        </p:txBody>
      </p:sp>
      <p:sp>
        <p:nvSpPr>
          <p:cNvPr id="4" name="Platshållare för bildnummer 3"/>
          <p:cNvSpPr>
            <a:spLocks noGrp="1"/>
          </p:cNvSpPr>
          <p:nvPr>
            <p:ph type="sldNum" sz="quarter" idx="5"/>
          </p:nvPr>
        </p:nvSpPr>
        <p:spPr/>
        <p:txBody>
          <a:bodyPr/>
          <a:lstStyle/>
          <a:p>
            <a:fld id="{5C58683F-66BE-4FE1-AFE1-AFF6AB72CBB2}" type="slidenum">
              <a:rPr lang="sv-SE" smtClean="0"/>
              <a:t>54</a:t>
            </a:fld>
            <a:endParaRPr lang="sv-SE"/>
          </a:p>
        </p:txBody>
      </p:sp>
    </p:spTree>
    <p:extLst>
      <p:ext uri="{BB962C8B-B14F-4D97-AF65-F5344CB8AC3E}">
        <p14:creationId xmlns:p14="http://schemas.microsoft.com/office/powerpoint/2010/main" val="1630425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9F05D-9E14-BDBD-F6CF-E873F84317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06C068D-A9CB-FE4A-D3CD-9C64F6D3878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99D27C-92EF-F861-9FE1-1A4E285D7535}"/>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uppmärksamma och fira det arbete som gruppen har genomfört tillsammans under samskapandeprocessen. En gemensam avslutning bidrar till att synliggöra framsteg, stärka engagemanget och markera övergången till nästa fas i arbetet.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Ta en paus i arbetet för att uppmärksamma att gruppen nu har utvecklat en lösning som är tillräckligt konkret för att kunna testas. Fira den gemensamma prestationen på ett sätt som passar gruppen, till exempel med extra festligt fika.</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Avsätt tid för att stanna upp och uppmärksamma det som gruppen har åstadkommit tillsammans. Betona att lösningen är resultatet av många olika perspektiv och bidrag under processens gång. En gemensam firandestund kan bidra till energi och motivation inför det kommande arbetet med att testa lösningen i praktiken.</a:t>
            </a:r>
          </a:p>
          <a:p>
            <a:pPr algn="l"/>
            <a:endParaRPr lang="sv-SE" b="0" i="0">
              <a:solidFill>
                <a:srgbClr val="000000"/>
              </a:solidFill>
              <a:effectLst/>
              <a:latin typeface="Segoe UI"/>
              <a:cs typeface="Segoe UI"/>
            </a:endParaRPr>
          </a:p>
          <a:p>
            <a:pPr algn="l" rtl="0" fontAlgn="base"/>
            <a:endParaRPr lang="sv-SE" sz="1800" b="0" i="0">
              <a:solidFill>
                <a:srgbClr val="000000"/>
              </a:solidFill>
              <a:effectLst/>
              <a:latin typeface="Aptos" panose="020B0004020202020204" pitchFamily="34" charset="0"/>
            </a:endParaRPr>
          </a:p>
        </p:txBody>
      </p:sp>
      <p:sp>
        <p:nvSpPr>
          <p:cNvPr id="4" name="Platshållare för bildnummer 3">
            <a:extLst>
              <a:ext uri="{FF2B5EF4-FFF2-40B4-BE49-F238E27FC236}">
                <a16:creationId xmlns:a16="http://schemas.microsoft.com/office/drawing/2014/main" id="{4C2F851C-BE08-ECEB-1781-4CBA50793ECF}"/>
              </a:ext>
            </a:extLst>
          </p:cNvPr>
          <p:cNvSpPr>
            <a:spLocks noGrp="1"/>
          </p:cNvSpPr>
          <p:nvPr>
            <p:ph type="sldNum" sz="quarter" idx="5"/>
          </p:nvPr>
        </p:nvSpPr>
        <p:spPr/>
        <p:txBody>
          <a:bodyPr/>
          <a:lstStyle/>
          <a:p>
            <a:fld id="{F2092603-B9AF-47D3-9CF2-1D0F781590A4}" type="slidenum">
              <a:rPr lang="sv-SE" smtClean="0"/>
              <a:t>55</a:t>
            </a:fld>
            <a:endParaRPr lang="sv-SE"/>
          </a:p>
        </p:txBody>
      </p:sp>
    </p:spTree>
    <p:extLst>
      <p:ext uri="{BB962C8B-B14F-4D97-AF65-F5344CB8AC3E}">
        <p14:creationId xmlns:p14="http://schemas.microsoft.com/office/powerpoint/2010/main" val="1754054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a:solidFill>
                  <a:schemeClr val="tx1"/>
                </a:solidFill>
                <a:effectLst/>
                <a:latin typeface="+mn-lt"/>
                <a:ea typeface="+mn-ea"/>
                <a:cs typeface="+mn-cs"/>
              </a:rPr>
              <a:t>Syfte</a:t>
            </a:r>
          </a:p>
          <a:p>
            <a:pPr fontAlgn="t"/>
            <a:r>
              <a:rPr lang="sv-SE" sz="1200" b="0" i="0" kern="1200">
                <a:solidFill>
                  <a:schemeClr val="tx1"/>
                </a:solidFill>
                <a:effectLst/>
                <a:latin typeface="+mn-lt"/>
                <a:ea typeface="+mn-ea"/>
                <a:cs typeface="+mn-cs"/>
              </a:rPr>
              <a:t>Att skapa en gemensam plan för hur lösningen ska testas i praktiken och tydliggöra ansvar, omfattning och genomförande av testet.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Gör så här</a:t>
            </a:r>
          </a:p>
          <a:p>
            <a:pPr fontAlgn="t"/>
            <a:r>
              <a:rPr lang="sv-SE" sz="1200" b="0" i="0" kern="1200">
                <a:solidFill>
                  <a:schemeClr val="tx1"/>
                </a:solidFill>
                <a:effectLst/>
                <a:latin typeface="+mn-lt"/>
                <a:ea typeface="+mn-ea"/>
                <a:cs typeface="+mn-cs"/>
              </a:rPr>
              <a:t>Utgå från den lösning som gruppen har utvecklat och diskutera hur den kan testas i praktiken. Gå igenom de frågor som behöver besvaras för att testet ska kunna genomföras, exempelvis vilka verksamheter som ska delta, vem som ansvarar för olika delar, när testet ska genomföras och hur resultaten ska följas upp.</a:t>
            </a:r>
          </a:p>
          <a:p>
            <a:pPr fontAlgn="t"/>
            <a:r>
              <a:rPr lang="sv-SE" sz="1200" b="0" i="0" kern="1200">
                <a:solidFill>
                  <a:schemeClr val="tx1"/>
                </a:solidFill>
                <a:effectLst/>
                <a:latin typeface="+mn-lt"/>
                <a:ea typeface="+mn-ea"/>
                <a:cs typeface="+mn-cs"/>
              </a:rPr>
              <a:t>Anpassa diskussionen utifrån lösningens innehåll, verksamheternas förutsättningar och eventuell återkoppling från styrgruppen.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Bra att tänka på</a:t>
            </a:r>
          </a:p>
          <a:p>
            <a:pPr fontAlgn="t"/>
            <a:r>
              <a:rPr lang="sv-SE" sz="1200" b="0" i="0" kern="1200">
                <a:solidFill>
                  <a:schemeClr val="tx1"/>
                </a:solidFill>
                <a:effectLst/>
                <a:latin typeface="+mn-lt"/>
                <a:ea typeface="+mn-ea"/>
                <a:cs typeface="+mn-cs"/>
              </a:rPr>
              <a:t>Planeringen behöver anpassas till den lösning som ska testas och de förutsättningar som finns i verksamheterna. Om möjligt är det en fördel om dialog om medverkan och ansvar har förts med berörda chefer och verksamheter redan före workshopen. Det underlättar gruppens arbete och gör det lättare att fatta beslut om testets genomförande.</a:t>
            </a:r>
          </a:p>
          <a:p>
            <a:pPr fontAlgn="t"/>
            <a:r>
              <a:rPr lang="sv-SE" sz="1200" b="0" i="0" kern="1200">
                <a:solidFill>
                  <a:schemeClr val="tx1"/>
                </a:solidFill>
                <a:effectLst/>
                <a:latin typeface="+mn-lt"/>
                <a:ea typeface="+mn-ea"/>
                <a:cs typeface="+mn-cs"/>
              </a:rPr>
              <a:t>Målet är att gruppen ska lämna workshopen med en så tydlig plan som möjligt för nästa steg i processen.</a:t>
            </a:r>
          </a:p>
          <a:p>
            <a:endParaRPr lang="en-SE"/>
          </a:p>
        </p:txBody>
      </p:sp>
      <p:sp>
        <p:nvSpPr>
          <p:cNvPr id="4" name="Platshållare för bildnummer 3"/>
          <p:cNvSpPr>
            <a:spLocks noGrp="1"/>
          </p:cNvSpPr>
          <p:nvPr>
            <p:ph type="sldNum" sz="quarter" idx="5"/>
          </p:nvPr>
        </p:nvSpPr>
        <p:spPr/>
        <p:txBody>
          <a:bodyPr/>
          <a:lstStyle/>
          <a:p>
            <a:fld id="{5C58683F-66BE-4FE1-AFE1-AFF6AB72CBB2}" type="slidenum">
              <a:rPr lang="sv-SE" smtClean="0"/>
              <a:t>57</a:t>
            </a:fld>
            <a:endParaRPr lang="sv-SE"/>
          </a:p>
        </p:txBody>
      </p:sp>
    </p:spTree>
    <p:extLst>
      <p:ext uri="{BB962C8B-B14F-4D97-AF65-F5344CB8AC3E}">
        <p14:creationId xmlns:p14="http://schemas.microsoft.com/office/powerpoint/2010/main" val="4476077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Syfte. </a:t>
            </a:r>
            <a:r>
              <a:rPr lang="sv-SE" sz="1200" b="0" i="0" kern="1200" dirty="0">
                <a:solidFill>
                  <a:schemeClr val="tx1"/>
                </a:solidFill>
                <a:effectLst/>
                <a:latin typeface="+mn-lt"/>
                <a:ea typeface="+mn-ea"/>
                <a:cs typeface="+mn-cs"/>
              </a:rPr>
              <a:t>Utvärdera samskapandet för att lära om hur det kan göras bättre nästa gång. </a:t>
            </a:r>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Gör så här. </a:t>
            </a:r>
            <a:r>
              <a:rPr lang="sv-SE" sz="1200" b="0" i="0" kern="1200" dirty="0">
                <a:solidFill>
                  <a:schemeClr val="tx1"/>
                </a:solidFill>
                <a:effectLst/>
                <a:latin typeface="+mn-lt"/>
                <a:ea typeface="+mn-ea"/>
                <a:cs typeface="+mn-cs"/>
              </a:rPr>
              <a:t>Be deltagarna att tyst för sig själva skriva ned på post-it lappar hur det har fungerat. Be alla därefter att läsa upp varsin grön respektive orange post-it som avslutning.  </a:t>
            </a:r>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Bra att tänka på. </a:t>
            </a:r>
            <a:r>
              <a:rPr lang="sv-SE" sz="1200" b="0" i="0" kern="1200" dirty="0">
                <a:solidFill>
                  <a:schemeClr val="tx1"/>
                </a:solidFill>
                <a:effectLst/>
                <a:latin typeface="+mn-lt"/>
                <a:ea typeface="+mn-ea"/>
                <a:cs typeface="+mn-cs"/>
              </a:rPr>
              <a:t>Om ni har ont om tid kan lapparna samlas in.</a:t>
            </a:r>
            <a:endParaRPr lang="sv-SE" sz="1200" b="1"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F2092603-B9AF-47D3-9CF2-1D0F781590A4}" type="slidenum">
              <a:rPr lang="sv-SE" smtClean="0"/>
              <a:t>58</a:t>
            </a:fld>
            <a:endParaRPr lang="sv-SE"/>
          </a:p>
        </p:txBody>
      </p:sp>
    </p:spTree>
    <p:extLst>
      <p:ext uri="{BB962C8B-B14F-4D97-AF65-F5344CB8AC3E}">
        <p14:creationId xmlns:p14="http://schemas.microsoft.com/office/powerpoint/2010/main" val="21597503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Avsluta workshop-serien med kort reflektion om vad gruppen har uppnått tillsammans. Informera om hur ni kommer hålla alla uppdaterade innan utvärderings-workshopen. </a:t>
            </a:r>
          </a:p>
          <a:p>
            <a:endParaRPr lang="sv-SE" dirty="0"/>
          </a:p>
        </p:txBody>
      </p:sp>
      <p:sp>
        <p:nvSpPr>
          <p:cNvPr id="4" name="Platshållare för bildnummer 3"/>
          <p:cNvSpPr>
            <a:spLocks noGrp="1"/>
          </p:cNvSpPr>
          <p:nvPr>
            <p:ph type="sldNum" sz="quarter" idx="5"/>
          </p:nvPr>
        </p:nvSpPr>
        <p:spPr/>
        <p:txBody>
          <a:bodyPr/>
          <a:lstStyle/>
          <a:p>
            <a:fld id="{5C58683F-66BE-4FE1-AFE1-AFF6AB72CBB2}" type="slidenum">
              <a:rPr lang="sv-SE" smtClean="0"/>
              <a:t>59</a:t>
            </a:fld>
            <a:endParaRPr lang="sv-SE"/>
          </a:p>
        </p:txBody>
      </p:sp>
    </p:spTree>
    <p:extLst>
      <p:ext uri="{BB962C8B-B14F-4D97-AF65-F5344CB8AC3E}">
        <p14:creationId xmlns:p14="http://schemas.microsoft.com/office/powerpoint/2010/main" val="529095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99DC9-BC27-8C0A-8F67-0667838A855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BCF585-2B22-076C-EA3B-778129421FD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D62E35-9F18-0359-B81C-990B0D57CF8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35B1D62-7FEB-5937-60DF-FD65A28968C7}"/>
              </a:ext>
            </a:extLst>
          </p:cNvPr>
          <p:cNvSpPr>
            <a:spLocks noGrp="1"/>
          </p:cNvSpPr>
          <p:nvPr>
            <p:ph type="sldNum" sz="quarter" idx="5"/>
          </p:nvPr>
        </p:nvSpPr>
        <p:spPr/>
        <p:txBody>
          <a:bodyPr/>
          <a:lstStyle/>
          <a:p>
            <a:fld id="{5C58683F-66BE-4FE1-AFE1-AFF6AB72CBB2}" type="slidenum">
              <a:rPr lang="sv-SE" smtClean="0"/>
              <a:t>60</a:t>
            </a:fld>
            <a:endParaRPr lang="sv-SE"/>
          </a:p>
        </p:txBody>
      </p:sp>
    </p:spTree>
    <p:extLst>
      <p:ext uri="{BB962C8B-B14F-4D97-AF65-F5344CB8AC3E}">
        <p14:creationId xmlns:p14="http://schemas.microsoft.com/office/powerpoint/2010/main" val="168367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316241-BACA-0602-8AE9-1F127E6A60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158E528-A67F-343F-9F2B-93B6D1183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E700BC9-67AA-96F8-1E6E-3C9AFE146CD4}"/>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A4BA3545-563C-CB95-B38D-92CF2E5176B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9C659D1-97B7-FC8C-65BF-3E6D8495B48E}"/>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4072805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66CA81-B4DD-0D1E-2BFF-ECFF1A904DE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8896FF9-B4D0-A09E-B542-294BE349551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A85CF81-381E-3A82-819D-05475AAEE67A}"/>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53B48D22-B773-3174-FB30-67E2DA0FBB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82D057-B107-EA3E-13EA-D6DBC3D8207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303276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D4AEC1-FBE0-6A30-E3E1-DE706C8EBB7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E1FF777-4C0D-EEEC-30D7-0708C90F243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608575E-4009-C365-C650-063EFA4537C5}"/>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06FEE25D-E799-A01F-1E0A-360499A034F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3D01235-580F-9614-7A51-D9EFF52001C6}"/>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335441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30C4C4-C9C2-636B-F79D-96A4FCEE882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0F0DF6A-7334-2F50-63B7-5BEA5ED762C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254E20A-20C7-54B8-F792-F54F222F0DD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F379003-ACDF-F34D-EF2D-B13114450FFD}"/>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271FC69D-4DBB-5D3F-EA6F-1B3348BFF88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9980AF-79DC-51A8-1905-E7FB643549E0}"/>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04958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1274C5-915C-6475-9807-C8E47638BDC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8DBAC1F-F6B9-D1FC-C43A-1D1F4B4EA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0C2CD27-292A-293A-0F61-16AD3ACC62C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BA1CEC2-4B60-7933-8F70-575B9A4312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F4C41B3-6705-378F-06EE-AC2F4BC13FC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8401C03-10AF-42BA-D0C9-09FD4C907955}"/>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8" name="Platshållare för sidfot 7">
            <a:extLst>
              <a:ext uri="{FF2B5EF4-FFF2-40B4-BE49-F238E27FC236}">
                <a16:creationId xmlns:a16="http://schemas.microsoft.com/office/drawing/2014/main" id="{0620CD54-B4D1-C764-7410-41439A01CC4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3794B6D-F4DF-B8AB-FFF1-3BF2413D079A}"/>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244292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0E8EDD-F3B0-C9EB-2ED0-7A7D91F0E32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F5365D0-D030-E683-551A-A34042E251CE}"/>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4" name="Platshållare för sidfot 3">
            <a:extLst>
              <a:ext uri="{FF2B5EF4-FFF2-40B4-BE49-F238E27FC236}">
                <a16:creationId xmlns:a16="http://schemas.microsoft.com/office/drawing/2014/main" id="{9C35C9F9-D12F-67DC-16D4-7D6B187B7C3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ECD4491-4957-0D36-7381-75E7686EF06F}"/>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537741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642D916-E337-7586-2227-09C1175D5EB9}"/>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3" name="Platshållare för sidfot 2">
            <a:extLst>
              <a:ext uri="{FF2B5EF4-FFF2-40B4-BE49-F238E27FC236}">
                <a16:creationId xmlns:a16="http://schemas.microsoft.com/office/drawing/2014/main" id="{376B9591-483B-6DF1-7618-7947D06C301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CD270AA-7465-82E4-C4D3-137C1FB858F7}"/>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3448751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7FE37C-909F-7106-FE8A-30B6D794275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DF3D172-CAE8-48DD-A508-63EDA8432C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408BEF4-A2AF-DA8B-FBF3-307DA6DAC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AC4837F-D332-53E8-F8EA-20466CBF5528}"/>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B6FAEB37-6080-3431-2D36-D1E2646F45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E79F76F-7E91-F3A5-6ACD-E3AA5A40A7E0}"/>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6579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C0DC94-9119-0847-721C-867DD5058A2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231F96B-4175-F5FF-3617-A89FA0F383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CE1FB80-06B5-2138-6A40-9C8390E1F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55327B1-FF8C-CEFD-C374-B80AAC16288B}"/>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6" name="Platshållare för sidfot 5">
            <a:extLst>
              <a:ext uri="{FF2B5EF4-FFF2-40B4-BE49-F238E27FC236}">
                <a16:creationId xmlns:a16="http://schemas.microsoft.com/office/drawing/2014/main" id="{AE05767F-8016-A5E7-3673-039F1BA723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01A5C27-6AA1-41BF-0DAC-D9F007E731F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2512675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81CAEC-0D41-D09F-6463-CAF01A0ED22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99CCAC7-09B4-53C6-77E8-4B373F45E19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0E1819F-B5B8-C8B7-6E07-D75D77FD21FE}"/>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04A2B96C-8B02-0F10-881B-FBA29379A46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C91584B-D9D3-B737-AA2C-3A3D0A2C8059}"/>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698671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7E18873-5F0C-1A42-AFAB-D32D4E0AA40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4C25575-4A03-F375-E092-59833689143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C8DE09F-184F-78EA-B1F9-214E7D19426B}"/>
              </a:ext>
            </a:extLst>
          </p:cNvPr>
          <p:cNvSpPr>
            <a:spLocks noGrp="1"/>
          </p:cNvSpPr>
          <p:nvPr>
            <p:ph type="dt" sz="half" idx="10"/>
          </p:nvPr>
        </p:nvSpPr>
        <p:spPr/>
        <p:txBody>
          <a:body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AFC8C63D-0CB4-80E0-E2E7-7583CC10CA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CBA8D66-4BF5-0276-AC5D-2F30A3E54E4C}"/>
              </a:ext>
            </a:extLst>
          </p:cNvPr>
          <p:cNvSpPr>
            <a:spLocks noGrp="1"/>
          </p:cNvSpPr>
          <p:nvPr>
            <p:ph type="sldNum" sz="quarter" idx="12"/>
          </p:nvPr>
        </p:nvSpPr>
        <p:spPr/>
        <p:txBody>
          <a:bodyPr/>
          <a:lstStyle/>
          <a:p>
            <a:fld id="{D03FB054-B6D9-43B7-BB2E-D25FFE3CF543}" type="slidenum">
              <a:rPr lang="sv-SE" smtClean="0"/>
              <a:t>‹#›</a:t>
            </a:fld>
            <a:endParaRPr lang="sv-SE"/>
          </a:p>
        </p:txBody>
      </p:sp>
    </p:spTree>
    <p:extLst>
      <p:ext uri="{BB962C8B-B14F-4D97-AF65-F5344CB8AC3E}">
        <p14:creationId xmlns:p14="http://schemas.microsoft.com/office/powerpoint/2010/main" val="1424853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F26A92F-5324-C768-DFB6-6041F97A8F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3B8130E-D4FD-1822-2335-27080F413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845AFAF-AE81-475B-EBA4-049AF45104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CCB2B2-50B2-449C-AD25-55F7E4B6BEAA}" type="datetimeFigureOut">
              <a:rPr lang="sv-SE" smtClean="0"/>
              <a:t>2026-10-19</a:t>
            </a:fld>
            <a:endParaRPr lang="sv-SE"/>
          </a:p>
        </p:txBody>
      </p:sp>
      <p:sp>
        <p:nvSpPr>
          <p:cNvPr id="5" name="Platshållare för sidfot 4">
            <a:extLst>
              <a:ext uri="{FF2B5EF4-FFF2-40B4-BE49-F238E27FC236}">
                <a16:creationId xmlns:a16="http://schemas.microsoft.com/office/drawing/2014/main" id="{C05E0119-3E23-65CC-B72E-FF45AEDCAB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CC726E93-2CD4-33FE-1AA8-C8450A6E1C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3FB054-B6D9-43B7-BB2E-D25FFE3CF543}" type="slidenum">
              <a:rPr lang="sv-SE" smtClean="0"/>
              <a:t>‹#›</a:t>
            </a:fld>
            <a:endParaRPr lang="sv-SE"/>
          </a:p>
        </p:txBody>
      </p:sp>
    </p:spTree>
    <p:extLst>
      <p:ext uri="{BB962C8B-B14F-4D97-AF65-F5344CB8AC3E}">
        <p14:creationId xmlns:p14="http://schemas.microsoft.com/office/powerpoint/2010/main" val="2498026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pixabay.com/da/m%C3%A5l-ikon-forretning-symbol-2558687/"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pixabay.com/da/m%C3%A5l-ikon-forretning-symbol-2558687/" TargetMode="External"/></Relationships>
</file>

<file path=ppt/slides/_rels/slide3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3.jpeg"/><Relationship Id="rId7" Type="http://schemas.openxmlformats.org/officeDocument/2006/relationships/diagramColors" Target="../diagrams/colors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pixabay.com/da/m%C3%A5l-ikon-forretning-symbol-2558687/" TargetMode="External"/><Relationship Id="rId5" Type="http://schemas.openxmlformats.org/officeDocument/2006/relationships/image" Target="../media/image16.jpeg"/><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piqsels.com/sv/public-domain-photo-sbsf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8936B045-6F6A-91A3-4BEF-399DE95870E2}"/>
              </a:ext>
            </a:extLst>
          </p:cNvPr>
          <p:cNvSpPr>
            <a:spLocks noGrp="1"/>
          </p:cNvSpPr>
          <p:nvPr>
            <p:ph type="title"/>
          </p:nvPr>
        </p:nvSpPr>
        <p:spPr/>
        <p:txBody>
          <a:bodyPr/>
          <a:lstStyle/>
          <a:p>
            <a:r>
              <a:rPr lang="sv-SE"/>
              <a:t>Innehållsförteckning för Tre workshops</a:t>
            </a:r>
          </a:p>
        </p:txBody>
      </p:sp>
      <p:sp>
        <p:nvSpPr>
          <p:cNvPr id="5" name="Platshållare för innehåll 4">
            <a:extLst>
              <a:ext uri="{FF2B5EF4-FFF2-40B4-BE49-F238E27FC236}">
                <a16:creationId xmlns:a16="http://schemas.microsoft.com/office/drawing/2014/main" id="{0F0C0017-16F0-0744-8627-C0248D291626}"/>
              </a:ext>
            </a:extLst>
          </p:cNvPr>
          <p:cNvSpPr>
            <a:spLocks noGrp="1"/>
          </p:cNvSpPr>
          <p:nvPr>
            <p:ph idx="1"/>
          </p:nvPr>
        </p:nvSpPr>
        <p:spPr/>
        <p:txBody>
          <a:bodyPr/>
          <a:lstStyle/>
          <a:p>
            <a:r>
              <a:rPr lang="sv-SE" dirty="0"/>
              <a:t>Workshop 1: bild 3-23</a:t>
            </a:r>
          </a:p>
          <a:p>
            <a:r>
              <a:rPr lang="sv-SE" dirty="0"/>
              <a:t>Workshop 2: bild 25-44</a:t>
            </a:r>
          </a:p>
          <a:p>
            <a:r>
              <a:rPr lang="sv-SE" dirty="0"/>
              <a:t>Workshop 3: </a:t>
            </a:r>
            <a:r>
              <a:rPr lang="sv-SE"/>
              <a:t>bild 46-59</a:t>
            </a:r>
            <a:endParaRPr lang="sv-SE" dirty="0"/>
          </a:p>
          <a:p>
            <a:endParaRPr lang="sv-SE" dirty="0"/>
          </a:p>
        </p:txBody>
      </p:sp>
      <p:sp>
        <p:nvSpPr>
          <p:cNvPr id="6" name="Rektangel: rundade hörn 5">
            <a:extLst>
              <a:ext uri="{FF2B5EF4-FFF2-40B4-BE49-F238E27FC236}">
                <a16:creationId xmlns:a16="http://schemas.microsoft.com/office/drawing/2014/main" id="{69391E8E-A848-A31E-2300-558BEDD3E903}"/>
              </a:ext>
            </a:extLst>
          </p:cNvPr>
          <p:cNvSpPr/>
          <p:nvPr/>
        </p:nvSpPr>
        <p:spPr>
          <a:xfrm>
            <a:off x="182880" y="4676932"/>
            <a:ext cx="11811000" cy="1976788"/>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t"/>
            <a:r>
              <a:rPr lang="sv-SE" sz="2400">
                <a:solidFill>
                  <a:schemeClr val="tx1"/>
                </a:solidFill>
              </a:rPr>
              <a:t>Presentationen innehåller Powerpointbilder som utgör arbetsmaterial och en grundstruktur för workshopparna. Bilderna kan användas som utgångspunkt i planering och genomförande av workshoppar och anpassas, kompletteras, ersättas eller utelämnas utifrån workshopens syfte, målgrupp och behov.</a:t>
            </a:r>
          </a:p>
        </p:txBody>
      </p:sp>
      <p:pic>
        <p:nvPicPr>
          <p:cNvPr id="7" name="Bildobjekt 6">
            <a:extLst>
              <a:ext uri="{FF2B5EF4-FFF2-40B4-BE49-F238E27FC236}">
                <a16:creationId xmlns:a16="http://schemas.microsoft.com/office/drawing/2014/main" id="{D950BFF9-F843-89BB-D0DC-180EC0F83F5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9690" y="1027906"/>
            <a:ext cx="2984190" cy="3353270"/>
          </a:xfrm>
          <a:prstGeom prst="rect">
            <a:avLst/>
          </a:prstGeom>
        </p:spPr>
      </p:pic>
    </p:spTree>
    <p:extLst>
      <p:ext uri="{BB962C8B-B14F-4D97-AF65-F5344CB8AC3E}">
        <p14:creationId xmlns:p14="http://schemas.microsoft.com/office/powerpoint/2010/main" val="2446398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01824C67-3005-3995-0DBB-CBBF2BC66289}"/>
            </a:ext>
          </a:extLst>
        </p:cNvPr>
        <p:cNvGrpSpPr/>
        <p:nvPr/>
      </p:nvGrpSpPr>
      <p:grpSpPr>
        <a:xfrm>
          <a:off x="0" y="0"/>
          <a:ext cx="0" cy="0"/>
          <a:chOff x="0" y="0"/>
          <a:chExt cx="0" cy="0"/>
        </a:xfrm>
      </p:grpSpPr>
    </p:spTree>
    <p:extLst>
      <p:ext uri="{BB962C8B-B14F-4D97-AF65-F5344CB8AC3E}">
        <p14:creationId xmlns:p14="http://schemas.microsoft.com/office/powerpoint/2010/main" val="107602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F9BCDF2-204D-AB73-9C0F-8A6BDD474ACC}"/>
              </a:ext>
            </a:extLst>
          </p:cNvPr>
          <p:cNvSpPr>
            <a:spLocks noGrp="1"/>
          </p:cNvSpPr>
          <p:nvPr>
            <p:ph type="ctrTitle"/>
          </p:nvPr>
        </p:nvSpPr>
        <p:spPr/>
        <p:txBody>
          <a:bodyPr/>
          <a:lstStyle/>
          <a:p>
            <a:r>
              <a:rPr lang="sv-SE"/>
              <a:t>Välkommen till projekt XX. Workshop 1.</a:t>
            </a:r>
          </a:p>
        </p:txBody>
      </p:sp>
      <p:sp>
        <p:nvSpPr>
          <p:cNvPr id="5" name="Underrubrik 4">
            <a:extLst>
              <a:ext uri="{FF2B5EF4-FFF2-40B4-BE49-F238E27FC236}">
                <a16:creationId xmlns:a16="http://schemas.microsoft.com/office/drawing/2014/main" id="{1BFBE30F-B814-4403-5EC8-75132C760D2D}"/>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561580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F569221-BF4B-D9B5-4900-11E1E423177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8B545DB-3F8E-31CC-182C-08B9BB4EE47A}"/>
              </a:ext>
            </a:extLst>
          </p:cNvPr>
          <p:cNvSpPr>
            <a:spLocks noGrp="1"/>
          </p:cNvSpPr>
          <p:nvPr>
            <p:ph type="title"/>
          </p:nvPr>
        </p:nvSpPr>
        <p:spPr>
          <a:xfrm>
            <a:off x="757990" y="0"/>
            <a:ext cx="10515600" cy="1325563"/>
          </a:xfrm>
        </p:spPr>
        <p:txBody>
          <a:bodyPr>
            <a:normAutofit/>
          </a:bodyPr>
          <a:lstStyle/>
          <a:p>
            <a:r>
              <a:rPr lang="sv-SE" sz="3200">
                <a:solidFill>
                  <a:schemeClr val="accent6">
                    <a:lumMod val="75000"/>
                  </a:schemeClr>
                </a:solidFill>
              </a:rPr>
              <a:t>Dold bild – Tidsåtgång (ca) för varje del i </a:t>
            </a:r>
            <a:r>
              <a:rPr lang="sv-SE" sz="3200" err="1">
                <a:solidFill>
                  <a:schemeClr val="accent6">
                    <a:lumMod val="75000"/>
                  </a:schemeClr>
                </a:solidFill>
              </a:rPr>
              <a:t>ws</a:t>
            </a:r>
            <a:endParaRPr lang="sv-SE" sz="3200">
              <a:solidFill>
                <a:schemeClr val="accent6">
                  <a:lumMod val="75000"/>
                </a:schemeClr>
              </a:solidFill>
            </a:endParaRPr>
          </a:p>
        </p:txBody>
      </p:sp>
      <p:sp>
        <p:nvSpPr>
          <p:cNvPr id="3" name="Platshållare för innehåll 2">
            <a:extLst>
              <a:ext uri="{FF2B5EF4-FFF2-40B4-BE49-F238E27FC236}">
                <a16:creationId xmlns:a16="http://schemas.microsoft.com/office/drawing/2014/main" id="{E38C7A91-35F8-D0D2-7D19-A732A42838C8}"/>
              </a:ext>
            </a:extLst>
          </p:cNvPr>
          <p:cNvSpPr>
            <a:spLocks noGrp="1"/>
          </p:cNvSpPr>
          <p:nvPr>
            <p:ph idx="1"/>
          </p:nvPr>
        </p:nvSpPr>
        <p:spPr>
          <a:xfrm>
            <a:off x="838200" y="1625099"/>
            <a:ext cx="10515600" cy="4351338"/>
          </a:xfrm>
        </p:spPr>
        <p:txBody>
          <a:bodyPr anchor="ctr">
            <a:noAutofit/>
          </a:bodyPr>
          <a:lstStyle/>
          <a:p>
            <a:r>
              <a:rPr lang="sv-SE" sz="2400">
                <a:cs typeface="Helvetica" panose="020B0604020202020204" pitchFamily="34" charset="0"/>
              </a:rPr>
              <a:t>Välkomna, presentation </a:t>
            </a:r>
            <a:r>
              <a:rPr lang="sv-SE" sz="2400" err="1">
                <a:cs typeface="Helvetica" panose="020B0604020202020204" pitchFamily="34" charset="0"/>
              </a:rPr>
              <a:t>facilitatorer</a:t>
            </a:r>
            <a:r>
              <a:rPr lang="sv-SE" sz="2400">
                <a:cs typeface="Helvetica" panose="020B0604020202020204" pitchFamily="34" charset="0"/>
              </a:rPr>
              <a:t>, agenda. </a:t>
            </a:r>
            <a:r>
              <a:rPr lang="sv-SE" sz="2400" b="1">
                <a:solidFill>
                  <a:schemeClr val="accent6">
                    <a:lumMod val="75000"/>
                  </a:schemeClr>
                </a:solidFill>
                <a:cs typeface="Helvetica" panose="020B0604020202020204" pitchFamily="34" charset="0"/>
              </a:rPr>
              <a:t>10 min</a:t>
            </a:r>
            <a:r>
              <a:rPr lang="sv-SE" sz="2400">
                <a:cs typeface="Helvetica" panose="020B0604020202020204" pitchFamily="34" charset="0"/>
              </a:rPr>
              <a:t>. </a:t>
            </a:r>
          </a:p>
          <a:p>
            <a:r>
              <a:rPr lang="sv-SE" sz="2400">
                <a:cs typeface="Helvetica" panose="020B0604020202020204" pitchFamily="34" charset="0"/>
              </a:rPr>
              <a:t>Projektets bakgrund. </a:t>
            </a:r>
            <a:r>
              <a:rPr lang="sv-SE" sz="2400" b="1">
                <a:solidFill>
                  <a:schemeClr val="accent6">
                    <a:lumMod val="50000"/>
                  </a:schemeClr>
                </a:solidFill>
                <a:cs typeface="Helvetica" panose="020B0604020202020204" pitchFamily="34" charset="0"/>
              </a:rPr>
              <a:t>5 min</a:t>
            </a:r>
          </a:p>
          <a:p>
            <a:r>
              <a:rPr lang="sv-SE" sz="2400">
                <a:cs typeface="Helvetica" panose="020B0604020202020204" pitchFamily="34" charset="0"/>
              </a:rPr>
              <a:t>Upplägg på workshopserien </a:t>
            </a:r>
            <a:r>
              <a:rPr lang="sv-SE" sz="2400" b="1">
                <a:solidFill>
                  <a:schemeClr val="accent6">
                    <a:lumMod val="50000"/>
                  </a:schemeClr>
                </a:solidFill>
                <a:cs typeface="Helvetica" panose="020B0604020202020204" pitchFamily="34" charset="0"/>
              </a:rPr>
              <a:t>3-4 min</a:t>
            </a:r>
          </a:p>
          <a:p>
            <a:r>
              <a:rPr lang="sv-SE" sz="2400">
                <a:cs typeface="Helvetica" panose="020B0604020202020204" pitchFamily="34" charset="0"/>
              </a:rPr>
              <a:t>Ramar och förhållningssätt. </a:t>
            </a:r>
            <a:r>
              <a:rPr lang="sv-SE" sz="2400" b="1">
                <a:solidFill>
                  <a:schemeClr val="accent6">
                    <a:lumMod val="50000"/>
                  </a:schemeClr>
                </a:solidFill>
                <a:cs typeface="Helvetica" panose="020B0604020202020204" pitchFamily="34" charset="0"/>
              </a:rPr>
              <a:t>3-4 min</a:t>
            </a:r>
          </a:p>
          <a:p>
            <a:r>
              <a:rPr lang="sv-SE" sz="2400">
                <a:cs typeface="Helvetica" panose="020B0604020202020204" pitchFamily="34" charset="0"/>
              </a:rPr>
              <a:t>Lära-känna-övning. </a:t>
            </a:r>
            <a:r>
              <a:rPr lang="sv-SE" sz="2400" b="1">
                <a:solidFill>
                  <a:schemeClr val="accent6">
                    <a:lumMod val="50000"/>
                  </a:schemeClr>
                </a:solidFill>
                <a:cs typeface="Helvetica" panose="020B0604020202020204" pitchFamily="34" charset="0"/>
              </a:rPr>
              <a:t>15 min</a:t>
            </a:r>
          </a:p>
          <a:p>
            <a:r>
              <a:rPr lang="sv-SE" sz="2400">
                <a:cs typeface="Helvetica" panose="020B0604020202020204" pitchFamily="34" charset="0"/>
              </a:rPr>
              <a:t>Arbetspass 1: Vilka är vi som är här? </a:t>
            </a:r>
            <a:r>
              <a:rPr lang="sv-SE" sz="2400" b="1">
                <a:solidFill>
                  <a:schemeClr val="accent6">
                    <a:lumMod val="50000"/>
                  </a:schemeClr>
                </a:solidFill>
                <a:cs typeface="Helvetica" panose="020B0604020202020204" pitchFamily="34" charset="0"/>
              </a:rPr>
              <a:t>30 min</a:t>
            </a:r>
          </a:p>
          <a:p>
            <a:r>
              <a:rPr lang="sv-SE" sz="2400" err="1">
                <a:cs typeface="Helvetica" panose="020B0604020202020204" pitchFamily="34" charset="0"/>
              </a:rPr>
              <a:t>Nyfikan</a:t>
            </a:r>
            <a:r>
              <a:rPr lang="sv-SE" sz="2400">
                <a:cs typeface="Helvetica" panose="020B0604020202020204" pitchFamily="34" charset="0"/>
              </a:rPr>
              <a:t>. </a:t>
            </a:r>
            <a:r>
              <a:rPr lang="sv-SE" sz="2400" b="1">
                <a:solidFill>
                  <a:schemeClr val="accent6">
                    <a:lumMod val="50000"/>
                  </a:schemeClr>
                </a:solidFill>
                <a:cs typeface="Helvetica" panose="020B0604020202020204" pitchFamily="34" charset="0"/>
              </a:rPr>
              <a:t>15 min</a:t>
            </a:r>
          </a:p>
          <a:p>
            <a:r>
              <a:rPr lang="sv-SE" sz="2400">
                <a:cs typeface="Helvetica" panose="020B0604020202020204" pitchFamily="34" charset="0"/>
              </a:rPr>
              <a:t>Arbetspass 2: Olika perspektiv - gemensamma problem? </a:t>
            </a:r>
            <a:r>
              <a:rPr lang="sv-SE" sz="2400" b="1">
                <a:solidFill>
                  <a:schemeClr val="accent6">
                    <a:lumMod val="50000"/>
                  </a:schemeClr>
                </a:solidFill>
                <a:cs typeface="Helvetica" panose="020B0604020202020204" pitchFamily="34" charset="0"/>
              </a:rPr>
              <a:t>30 min</a:t>
            </a:r>
          </a:p>
          <a:p>
            <a:r>
              <a:rPr lang="sv-SE" sz="2400">
                <a:cs typeface="Helvetica" panose="020B0604020202020204" pitchFamily="34" charset="0"/>
              </a:rPr>
              <a:t>Bensträckare. </a:t>
            </a:r>
            <a:r>
              <a:rPr lang="sv-SE" sz="2400" b="1">
                <a:solidFill>
                  <a:schemeClr val="accent6">
                    <a:lumMod val="50000"/>
                  </a:schemeClr>
                </a:solidFill>
                <a:cs typeface="Helvetica" panose="020B0604020202020204" pitchFamily="34" charset="0"/>
              </a:rPr>
              <a:t>5 min </a:t>
            </a:r>
          </a:p>
          <a:p>
            <a:r>
              <a:rPr lang="sv-SE" sz="2400">
                <a:cs typeface="Helvetica" panose="020B0604020202020204" pitchFamily="34" charset="0"/>
              </a:rPr>
              <a:t>Arbetspass 3: Prioritera problem. </a:t>
            </a:r>
            <a:r>
              <a:rPr lang="sv-SE" sz="2400" b="1">
                <a:solidFill>
                  <a:schemeClr val="accent6">
                    <a:lumMod val="50000"/>
                  </a:schemeClr>
                </a:solidFill>
                <a:cs typeface="Helvetica" panose="020B0604020202020204" pitchFamily="34" charset="0"/>
              </a:rPr>
              <a:t>20 min</a:t>
            </a:r>
          </a:p>
          <a:p>
            <a:r>
              <a:rPr lang="sv-SE" sz="2400">
                <a:cs typeface="Helvetica" panose="020B0604020202020204" pitchFamily="34" charset="0"/>
              </a:rPr>
              <a:t>Inför nästa gång. </a:t>
            </a:r>
            <a:r>
              <a:rPr lang="sv-SE" sz="2400" b="1">
                <a:solidFill>
                  <a:schemeClr val="accent6">
                    <a:lumMod val="50000"/>
                  </a:schemeClr>
                </a:solidFill>
                <a:cs typeface="Helvetica" panose="020B0604020202020204" pitchFamily="34" charset="0"/>
              </a:rPr>
              <a:t>5 min</a:t>
            </a:r>
          </a:p>
        </p:txBody>
      </p:sp>
    </p:spTree>
    <p:extLst>
      <p:ext uri="{BB962C8B-B14F-4D97-AF65-F5344CB8AC3E}">
        <p14:creationId xmlns:p14="http://schemas.microsoft.com/office/powerpoint/2010/main" val="563392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E567E9-F612-ACDF-641B-15137D3DBE36}"/>
              </a:ext>
            </a:extLst>
          </p:cNvPr>
          <p:cNvSpPr>
            <a:spLocks noGrp="1"/>
          </p:cNvSpPr>
          <p:nvPr>
            <p:ph type="title"/>
          </p:nvPr>
        </p:nvSpPr>
        <p:spPr/>
        <p:txBody>
          <a:bodyPr/>
          <a:lstStyle/>
          <a:p>
            <a:r>
              <a:rPr lang="sv-SE"/>
              <a:t>Dagens agenda</a:t>
            </a:r>
          </a:p>
        </p:txBody>
      </p:sp>
      <p:sp>
        <p:nvSpPr>
          <p:cNvPr id="3" name="Platshållare för innehåll 2">
            <a:extLst>
              <a:ext uri="{FF2B5EF4-FFF2-40B4-BE49-F238E27FC236}">
                <a16:creationId xmlns:a16="http://schemas.microsoft.com/office/drawing/2014/main" id="{667F496B-C199-0624-E68F-5F4BFEFAE8F0}"/>
              </a:ext>
            </a:extLst>
          </p:cNvPr>
          <p:cNvSpPr>
            <a:spLocks noGrp="1"/>
          </p:cNvSpPr>
          <p:nvPr>
            <p:ph idx="1"/>
          </p:nvPr>
        </p:nvSpPr>
        <p:spPr/>
        <p:txBody>
          <a:bodyPr anchor="ctr">
            <a:noAutofit/>
          </a:bodyPr>
          <a:lstStyle/>
          <a:p>
            <a:r>
              <a:rPr lang="sv-SE">
                <a:cs typeface="Helvetica" panose="020B0604020202020204" pitchFamily="34" charset="0"/>
              </a:rPr>
              <a:t>Projektets bakgrund</a:t>
            </a:r>
          </a:p>
          <a:p>
            <a:r>
              <a:rPr lang="sv-SE">
                <a:cs typeface="Helvetica" panose="020B0604020202020204" pitchFamily="34" charset="0"/>
              </a:rPr>
              <a:t>Upplägg på workshopserien</a:t>
            </a:r>
          </a:p>
          <a:p>
            <a:r>
              <a:rPr lang="sv-SE">
                <a:cs typeface="Helvetica" panose="020B0604020202020204" pitchFamily="34" charset="0"/>
              </a:rPr>
              <a:t>Ramar och förhållningssätt</a:t>
            </a:r>
          </a:p>
          <a:p>
            <a:r>
              <a:rPr lang="sv-SE">
                <a:cs typeface="Helvetica" panose="020B0604020202020204" pitchFamily="34" charset="0"/>
              </a:rPr>
              <a:t>Lära-känna-övning</a:t>
            </a:r>
          </a:p>
          <a:p>
            <a:r>
              <a:rPr lang="sv-SE">
                <a:cs typeface="Helvetica" panose="020B0604020202020204" pitchFamily="34" charset="0"/>
              </a:rPr>
              <a:t>Arbetspass 1: Vilka är vi som är här? </a:t>
            </a:r>
          </a:p>
          <a:p>
            <a:r>
              <a:rPr lang="sv-SE" err="1">
                <a:cs typeface="Helvetica" panose="020B0604020202020204" pitchFamily="34" charset="0"/>
              </a:rPr>
              <a:t>Nyfikan</a:t>
            </a:r>
            <a:endParaRPr lang="sv-SE">
              <a:cs typeface="Helvetica" panose="020B0604020202020204" pitchFamily="34" charset="0"/>
            </a:endParaRPr>
          </a:p>
          <a:p>
            <a:r>
              <a:rPr lang="sv-SE">
                <a:cs typeface="Helvetica" panose="020B0604020202020204" pitchFamily="34" charset="0"/>
              </a:rPr>
              <a:t>Arbetspass 2: Olika perspektiv - gemensamma problem? </a:t>
            </a:r>
          </a:p>
          <a:p>
            <a:r>
              <a:rPr lang="sv-SE">
                <a:cs typeface="Helvetica" panose="020B0604020202020204" pitchFamily="34" charset="0"/>
              </a:rPr>
              <a:t>Arbetspass 3: Prioritera problem</a:t>
            </a:r>
          </a:p>
          <a:p>
            <a:r>
              <a:rPr lang="sv-SE">
                <a:cs typeface="Helvetica" panose="020B0604020202020204" pitchFamily="34" charset="0"/>
              </a:rPr>
              <a:t>Inför nästa gång</a:t>
            </a:r>
          </a:p>
        </p:txBody>
      </p:sp>
    </p:spTree>
    <p:extLst>
      <p:ext uri="{BB962C8B-B14F-4D97-AF65-F5344CB8AC3E}">
        <p14:creationId xmlns:p14="http://schemas.microsoft.com/office/powerpoint/2010/main" val="229294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A34AA81-1670-4E35-60AB-2F8673C3C7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46C1C5B-0484-306A-3093-7648F2FCF2BD}"/>
              </a:ext>
            </a:extLst>
          </p:cNvPr>
          <p:cNvSpPr>
            <a:spLocks noGrp="1"/>
          </p:cNvSpPr>
          <p:nvPr>
            <p:ph type="title"/>
          </p:nvPr>
        </p:nvSpPr>
        <p:spPr/>
        <p:txBody>
          <a:bodyPr/>
          <a:lstStyle/>
          <a:p>
            <a:r>
              <a:rPr lang="sv-SE">
                <a:solidFill>
                  <a:schemeClr val="accent6">
                    <a:lumMod val="75000"/>
                  </a:schemeClr>
                </a:solidFill>
              </a:rPr>
              <a:t>Dold bild – Agenda med cirka tidsåtgång</a:t>
            </a:r>
            <a:endParaRPr lang="sv-SE"/>
          </a:p>
        </p:txBody>
      </p:sp>
      <p:sp>
        <p:nvSpPr>
          <p:cNvPr id="3" name="Platshållare för innehåll 2">
            <a:extLst>
              <a:ext uri="{FF2B5EF4-FFF2-40B4-BE49-F238E27FC236}">
                <a16:creationId xmlns:a16="http://schemas.microsoft.com/office/drawing/2014/main" id="{249172D1-3F9A-116C-3330-75139EDD04A2}"/>
              </a:ext>
            </a:extLst>
          </p:cNvPr>
          <p:cNvSpPr>
            <a:spLocks noGrp="1"/>
          </p:cNvSpPr>
          <p:nvPr>
            <p:ph idx="1"/>
          </p:nvPr>
        </p:nvSpPr>
        <p:spPr/>
        <p:txBody>
          <a:bodyPr anchor="ctr">
            <a:noAutofit/>
          </a:bodyPr>
          <a:lstStyle/>
          <a:p>
            <a:r>
              <a:rPr lang="sv-SE">
                <a:cs typeface="Helvetica" panose="020B0604020202020204" pitchFamily="34" charset="0"/>
              </a:rPr>
              <a:t>Välkomna, presentation </a:t>
            </a:r>
            <a:r>
              <a:rPr lang="sv-SE" err="1">
                <a:cs typeface="Helvetica" panose="020B0604020202020204" pitchFamily="34" charset="0"/>
              </a:rPr>
              <a:t>facilitatorer</a:t>
            </a:r>
            <a:r>
              <a:rPr lang="sv-SE">
                <a:cs typeface="Helvetica" panose="020B0604020202020204" pitchFamily="34" charset="0"/>
              </a:rPr>
              <a:t>, agenda. </a:t>
            </a:r>
            <a:r>
              <a:rPr lang="sv-SE" b="1">
                <a:solidFill>
                  <a:schemeClr val="accent6">
                    <a:lumMod val="75000"/>
                  </a:schemeClr>
                </a:solidFill>
                <a:cs typeface="Helvetica" panose="020B0604020202020204" pitchFamily="34" charset="0"/>
              </a:rPr>
              <a:t>10 min</a:t>
            </a:r>
            <a:r>
              <a:rPr lang="sv-SE">
                <a:cs typeface="Helvetica" panose="020B0604020202020204" pitchFamily="34" charset="0"/>
              </a:rPr>
              <a:t>. </a:t>
            </a:r>
          </a:p>
          <a:p>
            <a:r>
              <a:rPr lang="sv-SE">
                <a:cs typeface="Helvetica" panose="020B0604020202020204" pitchFamily="34" charset="0"/>
              </a:rPr>
              <a:t>Projektets bakgrund. </a:t>
            </a:r>
            <a:r>
              <a:rPr lang="sv-SE" b="1">
                <a:solidFill>
                  <a:schemeClr val="accent6">
                    <a:lumMod val="75000"/>
                  </a:schemeClr>
                </a:solidFill>
                <a:cs typeface="Helvetica" panose="020B0604020202020204" pitchFamily="34" charset="0"/>
              </a:rPr>
              <a:t>5 min</a:t>
            </a:r>
            <a:r>
              <a:rPr lang="sv-SE">
                <a:cs typeface="Helvetica" panose="020B0604020202020204" pitchFamily="34" charset="0"/>
              </a:rPr>
              <a:t>. </a:t>
            </a:r>
          </a:p>
          <a:p>
            <a:r>
              <a:rPr lang="sv-SE">
                <a:cs typeface="Helvetica" panose="020B0604020202020204" pitchFamily="34" charset="0"/>
              </a:rPr>
              <a:t>Upplägg på workshopserien. </a:t>
            </a:r>
            <a:r>
              <a:rPr lang="sv-SE" b="1">
                <a:solidFill>
                  <a:schemeClr val="accent6">
                    <a:lumMod val="75000"/>
                  </a:schemeClr>
                </a:solidFill>
                <a:cs typeface="Helvetica" panose="020B0604020202020204" pitchFamily="34" charset="0"/>
              </a:rPr>
              <a:t>3-4 min</a:t>
            </a:r>
            <a:r>
              <a:rPr lang="sv-SE">
                <a:cs typeface="Helvetica" panose="020B0604020202020204" pitchFamily="34" charset="0"/>
              </a:rPr>
              <a:t>. </a:t>
            </a:r>
          </a:p>
          <a:p>
            <a:r>
              <a:rPr lang="sv-SE">
                <a:cs typeface="Helvetica" panose="020B0604020202020204" pitchFamily="34" charset="0"/>
              </a:rPr>
              <a:t>Ramar och förhållningssätt. </a:t>
            </a:r>
            <a:r>
              <a:rPr lang="sv-SE" b="1">
                <a:solidFill>
                  <a:schemeClr val="accent6">
                    <a:lumMod val="75000"/>
                  </a:schemeClr>
                </a:solidFill>
                <a:cs typeface="Helvetica" panose="020B0604020202020204" pitchFamily="34" charset="0"/>
              </a:rPr>
              <a:t>3-4 min.</a:t>
            </a:r>
          </a:p>
          <a:p>
            <a:r>
              <a:rPr lang="sv-SE">
                <a:cs typeface="Helvetica" panose="020B0604020202020204" pitchFamily="34" charset="0"/>
              </a:rPr>
              <a:t>Lära-känna-övning. </a:t>
            </a:r>
            <a:r>
              <a:rPr lang="sv-SE" b="1">
                <a:solidFill>
                  <a:schemeClr val="accent6">
                    <a:lumMod val="75000"/>
                  </a:schemeClr>
                </a:solidFill>
                <a:cs typeface="Helvetica" panose="020B0604020202020204" pitchFamily="34" charset="0"/>
              </a:rPr>
              <a:t>15 min. </a:t>
            </a:r>
          </a:p>
          <a:p>
            <a:r>
              <a:rPr lang="sv-SE">
                <a:cs typeface="Helvetica" panose="020B0604020202020204" pitchFamily="34" charset="0"/>
              </a:rPr>
              <a:t>Arbetspass 1: Vilka är vi som är här? </a:t>
            </a:r>
            <a:r>
              <a:rPr lang="sv-SE" b="1">
                <a:solidFill>
                  <a:schemeClr val="accent6">
                    <a:lumMod val="75000"/>
                  </a:schemeClr>
                </a:solidFill>
                <a:cs typeface="Helvetica" panose="020B0604020202020204" pitchFamily="34" charset="0"/>
              </a:rPr>
              <a:t>30 min. </a:t>
            </a:r>
          </a:p>
          <a:p>
            <a:r>
              <a:rPr lang="sv-SE" err="1">
                <a:cs typeface="Helvetica" panose="020B0604020202020204" pitchFamily="34" charset="0"/>
              </a:rPr>
              <a:t>Nyfikan</a:t>
            </a:r>
            <a:r>
              <a:rPr lang="sv-SE">
                <a:cs typeface="Helvetica" panose="020B0604020202020204" pitchFamily="34" charset="0"/>
              </a:rPr>
              <a:t>. </a:t>
            </a:r>
            <a:r>
              <a:rPr lang="sv-SE" b="1">
                <a:solidFill>
                  <a:schemeClr val="accent6">
                    <a:lumMod val="75000"/>
                  </a:schemeClr>
                </a:solidFill>
                <a:cs typeface="Helvetica" panose="020B0604020202020204" pitchFamily="34" charset="0"/>
              </a:rPr>
              <a:t>15 min. </a:t>
            </a:r>
            <a:endParaRPr lang="sv-SE">
              <a:cs typeface="Helvetica" panose="020B0604020202020204" pitchFamily="34" charset="0"/>
            </a:endParaRPr>
          </a:p>
          <a:p>
            <a:r>
              <a:rPr lang="sv-SE">
                <a:cs typeface="Helvetica" panose="020B0604020202020204" pitchFamily="34" charset="0"/>
              </a:rPr>
              <a:t>Arbetspass 2: Olika perspektiv - gemensamma problem. </a:t>
            </a:r>
            <a:r>
              <a:rPr lang="sv-SE" b="1">
                <a:solidFill>
                  <a:schemeClr val="accent6">
                    <a:lumMod val="75000"/>
                  </a:schemeClr>
                </a:solidFill>
                <a:cs typeface="Helvetica" panose="020B0604020202020204" pitchFamily="34" charset="0"/>
              </a:rPr>
              <a:t>30 min. </a:t>
            </a:r>
          </a:p>
          <a:p>
            <a:r>
              <a:rPr lang="sv-SE">
                <a:cs typeface="Helvetica" panose="020B0604020202020204" pitchFamily="34" charset="0"/>
              </a:rPr>
              <a:t>Inför nästa gång. </a:t>
            </a:r>
            <a:r>
              <a:rPr lang="sv-SE" b="1">
                <a:solidFill>
                  <a:schemeClr val="accent6">
                    <a:lumMod val="75000"/>
                  </a:schemeClr>
                </a:solidFill>
                <a:cs typeface="Helvetica" panose="020B0604020202020204" pitchFamily="34" charset="0"/>
              </a:rPr>
              <a:t>5 min</a:t>
            </a:r>
            <a:r>
              <a:rPr lang="sv-SE">
                <a:cs typeface="Helvetica" panose="020B0604020202020204" pitchFamily="34" charset="0"/>
              </a:rPr>
              <a:t>. </a:t>
            </a:r>
          </a:p>
        </p:txBody>
      </p:sp>
    </p:spTree>
    <p:extLst>
      <p:ext uri="{BB962C8B-B14F-4D97-AF65-F5344CB8AC3E}">
        <p14:creationId xmlns:p14="http://schemas.microsoft.com/office/powerpoint/2010/main" val="1913259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D3EDB1-CEFC-3BB6-EBC6-72418E71A6BB}"/>
              </a:ext>
            </a:extLst>
          </p:cNvPr>
          <p:cNvSpPr>
            <a:spLocks noGrp="1"/>
          </p:cNvSpPr>
          <p:nvPr>
            <p:ph type="title"/>
          </p:nvPr>
        </p:nvSpPr>
        <p:spPr/>
        <p:txBody>
          <a:bodyPr/>
          <a:lstStyle/>
          <a:p>
            <a:r>
              <a:rPr lang="sv-SE"/>
              <a:t>Projektets bakgrund</a:t>
            </a:r>
          </a:p>
        </p:txBody>
      </p:sp>
      <p:sp>
        <p:nvSpPr>
          <p:cNvPr id="3" name="Platshållare för innehåll 2">
            <a:extLst>
              <a:ext uri="{FF2B5EF4-FFF2-40B4-BE49-F238E27FC236}">
                <a16:creationId xmlns:a16="http://schemas.microsoft.com/office/drawing/2014/main" id="{0DCC56E2-FBCA-3907-2BC0-CE74047EDC3C}"/>
              </a:ext>
            </a:extLst>
          </p:cNvPr>
          <p:cNvSpPr>
            <a:spLocks noGrp="1"/>
          </p:cNvSpPr>
          <p:nvPr>
            <p:ph idx="1"/>
          </p:nvPr>
        </p:nvSpPr>
        <p:spPr/>
        <p:txBody>
          <a:bodyPr/>
          <a:lstStyle/>
          <a:p>
            <a:r>
              <a:rPr lang="sv-SE"/>
              <a:t>[Kort beskrivning av varför projektet görs]</a:t>
            </a:r>
          </a:p>
        </p:txBody>
      </p:sp>
    </p:spTree>
    <p:extLst>
      <p:ext uri="{BB962C8B-B14F-4D97-AF65-F5344CB8AC3E}">
        <p14:creationId xmlns:p14="http://schemas.microsoft.com/office/powerpoint/2010/main" val="2705955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A5ABAF-0CF4-7213-D2E6-93CBB28A5932}"/>
              </a:ext>
            </a:extLst>
          </p:cNvPr>
          <p:cNvSpPr>
            <a:spLocks noGrp="1"/>
          </p:cNvSpPr>
          <p:nvPr>
            <p:ph type="title"/>
          </p:nvPr>
        </p:nvSpPr>
        <p:spPr/>
        <p:txBody>
          <a:bodyPr/>
          <a:lstStyle/>
          <a:p>
            <a:r>
              <a:rPr lang="sv-SE"/>
              <a:t>Workshopseriens upplägg</a:t>
            </a:r>
          </a:p>
        </p:txBody>
      </p:sp>
      <p:graphicFrame>
        <p:nvGraphicFramePr>
          <p:cNvPr id="4" name="Platshållare för innehåll 3">
            <a:extLst>
              <a:ext uri="{FF2B5EF4-FFF2-40B4-BE49-F238E27FC236}">
                <a16:creationId xmlns:a16="http://schemas.microsoft.com/office/drawing/2014/main" id="{57B8E51B-4478-8447-3EDD-75744E382CB7}"/>
              </a:ext>
            </a:extLst>
          </p:cNvPr>
          <p:cNvGraphicFramePr>
            <a:graphicFrameLocks noGrp="1"/>
          </p:cNvGraphicFramePr>
          <p:nvPr>
            <p:ph idx="1"/>
            <p:extLst>
              <p:ext uri="{D42A27DB-BD31-4B8C-83A1-F6EECF244321}">
                <p14:modId xmlns:p14="http://schemas.microsoft.com/office/powerpoint/2010/main" val="18437290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ktangel 285">
            <a:extLst>
              <a:ext uri="{FF2B5EF4-FFF2-40B4-BE49-F238E27FC236}">
                <a16:creationId xmlns:a16="http://schemas.microsoft.com/office/drawing/2014/main" id="{CC6AB2CC-4DB9-C1E2-060A-851040D83B00}"/>
              </a:ext>
            </a:extLst>
          </p:cNvPr>
          <p:cNvSpPr/>
          <p:nvPr/>
        </p:nvSpPr>
        <p:spPr>
          <a:xfrm>
            <a:off x="723489" y="2451622"/>
            <a:ext cx="3712324" cy="3093144"/>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418488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3F712-7A01-9A3B-2102-B9C2C699B3A3}"/>
              </a:ext>
            </a:extLst>
          </p:cNvPr>
          <p:cNvSpPr>
            <a:spLocks noGrp="1"/>
          </p:cNvSpPr>
          <p:nvPr>
            <p:ph type="title"/>
          </p:nvPr>
        </p:nvSpPr>
        <p:spPr>
          <a:xfrm>
            <a:off x="6417733" y="490537"/>
            <a:ext cx="5291663" cy="1628775"/>
          </a:xfrm>
        </p:spPr>
        <p:txBody>
          <a:bodyPr anchor="b">
            <a:normAutofit/>
          </a:bodyPr>
          <a:lstStyle/>
          <a:p>
            <a:r>
              <a:rPr lang="sv-SE" sz="4000">
                <a:latin typeface="+mn-lt"/>
                <a:cs typeface="Helvetica"/>
              </a:rPr>
              <a:t>Förhållningssätt vid samskapande</a:t>
            </a:r>
          </a:p>
        </p:txBody>
      </p:sp>
      <p:pic>
        <p:nvPicPr>
          <p:cNvPr id="5" name="Bildobjekt 4" descr="Kugghjul">
            <a:extLst>
              <a:ext uri="{FF2B5EF4-FFF2-40B4-BE49-F238E27FC236}">
                <a16:creationId xmlns:a16="http://schemas.microsoft.com/office/drawing/2014/main" id="{A9F0162A-DDD9-C012-B2C4-7347620D5143}"/>
              </a:ext>
            </a:extLst>
          </p:cNvPr>
          <p:cNvPicPr>
            <a:picLocks noChangeAspect="1"/>
          </p:cNvPicPr>
          <p:nvPr/>
        </p:nvPicPr>
        <p:blipFill>
          <a:blip r:embed="rId3" cstate="email">
            <a:extLst>
              <a:ext uri="{28A0092B-C50C-407E-A947-70E740481C1C}">
                <a14:useLocalDpi xmlns:a14="http://schemas.microsoft.com/office/drawing/2010/main" val="0"/>
              </a:ext>
            </a:extLst>
          </a:blip>
          <a:srcRect l="27758" r="13339" b="-1"/>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Platshållare för innehåll 2">
            <a:extLst>
              <a:ext uri="{FF2B5EF4-FFF2-40B4-BE49-F238E27FC236}">
                <a16:creationId xmlns:a16="http://schemas.microsoft.com/office/drawing/2014/main" id="{A8FAE3B5-5058-4614-7120-4C6BFAD89480}"/>
              </a:ext>
            </a:extLst>
          </p:cNvPr>
          <p:cNvSpPr>
            <a:spLocks noGrp="1"/>
          </p:cNvSpPr>
          <p:nvPr>
            <p:ph idx="1"/>
          </p:nvPr>
        </p:nvSpPr>
        <p:spPr>
          <a:xfrm>
            <a:off x="6417734" y="2614612"/>
            <a:ext cx="5291663" cy="3752849"/>
          </a:xfrm>
        </p:spPr>
        <p:txBody>
          <a:bodyPr vert="horz" lIns="91440" tIns="45720" rIns="91440" bIns="45720" rtlCol="0">
            <a:normAutofit/>
          </a:bodyPr>
          <a:lstStyle/>
          <a:p>
            <a:pPr marL="0" indent="0">
              <a:buNone/>
            </a:pPr>
            <a:r>
              <a:rPr lang="sv-SE" sz="2400" b="1">
                <a:cs typeface="Helvetica"/>
              </a:rPr>
              <a:t>Vi är här för att nyfiket lära oss av och med varandra, så vi …</a:t>
            </a:r>
          </a:p>
          <a:p>
            <a:r>
              <a:rPr lang="sv-SE" sz="2400">
                <a:cs typeface="Helvetica"/>
              </a:rPr>
              <a:t>tolkar varandra välvilligt (snälltolkar).</a:t>
            </a:r>
          </a:p>
          <a:p>
            <a:r>
              <a:rPr lang="sv-SE" sz="2400">
                <a:cs typeface="Helvetica"/>
              </a:rPr>
              <a:t>uppmuntrar olika åsikter.</a:t>
            </a:r>
          </a:p>
          <a:p>
            <a:r>
              <a:rPr lang="sv-SE" sz="2400">
                <a:cs typeface="Helvetica"/>
              </a:rPr>
              <a:t>skiljer på person och sak vid kritik.</a:t>
            </a:r>
          </a:p>
          <a:p>
            <a:r>
              <a:rPr lang="sv-SE" sz="2400">
                <a:cs typeface="Helvetica"/>
              </a:rPr>
              <a:t>håller oss till ämnet.</a:t>
            </a:r>
          </a:p>
          <a:p>
            <a:r>
              <a:rPr lang="sv-SE" sz="2400">
                <a:cs typeface="Helvetica"/>
              </a:rPr>
              <a:t>håller tiden.</a:t>
            </a:r>
          </a:p>
        </p:txBody>
      </p:sp>
    </p:spTree>
    <p:extLst>
      <p:ext uri="{BB962C8B-B14F-4D97-AF65-F5344CB8AC3E}">
        <p14:creationId xmlns:p14="http://schemas.microsoft.com/office/powerpoint/2010/main" val="56712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0E6B57D-F22B-8B0E-867F-CB6765EAB147}"/>
              </a:ext>
            </a:extLst>
          </p:cNvPr>
          <p:cNvPicPr>
            <a:picLocks noChangeAspect="1"/>
          </p:cNvPicPr>
          <p:nvPr/>
        </p:nvPicPr>
        <p:blipFill>
          <a:blip r:embed="rId3" cstate="email">
            <a:extLst>
              <a:ext uri="{28A0092B-C50C-407E-A947-70E740481C1C}">
                <a14:useLocalDpi xmlns:a14="http://schemas.microsoft.com/office/drawing/2010/main" val="0"/>
              </a:ext>
            </a:extLst>
          </a:blip>
          <a:srcRect t="24711" b="6038"/>
          <a:stretch>
            <a:fillRect/>
          </a:stretch>
        </p:blipFill>
        <p:spPr>
          <a:xfrm>
            <a:off x="-45720" y="0"/>
            <a:ext cx="12294704" cy="5593081"/>
          </a:xfrm>
          <a:prstGeom prst="rect">
            <a:avLst/>
          </a:prstGeom>
        </p:spPr>
      </p:pic>
      <p:sp>
        <p:nvSpPr>
          <p:cNvPr id="2" name="Rubrik 1">
            <a:extLst>
              <a:ext uri="{FF2B5EF4-FFF2-40B4-BE49-F238E27FC236}">
                <a16:creationId xmlns:a16="http://schemas.microsoft.com/office/drawing/2014/main" id="{2D7F514A-5A3F-4FA2-9E99-365A7B3267A8}"/>
              </a:ext>
            </a:extLst>
          </p:cNvPr>
          <p:cNvSpPr>
            <a:spLocks noGrp="1"/>
          </p:cNvSpPr>
          <p:nvPr>
            <p:ph type="title"/>
          </p:nvPr>
        </p:nvSpPr>
        <p:spPr>
          <a:xfrm>
            <a:off x="77148" y="297403"/>
            <a:ext cx="9439275" cy="796925"/>
          </a:xfrm>
        </p:spPr>
        <p:txBody>
          <a:bodyPr wrap="square" anchor="ctr">
            <a:noAutofit/>
          </a:bodyPr>
          <a:lstStyle/>
          <a:p>
            <a:r>
              <a:rPr lang="sv-SE" sz="4800">
                <a:latin typeface="+mn-lt"/>
                <a:cs typeface="Helvetica"/>
              </a:rPr>
              <a:t>Lära känna varandra </a:t>
            </a:r>
            <a:br>
              <a:rPr lang="sv-SE" sz="4800">
                <a:latin typeface="+mn-lt"/>
                <a:cs typeface="Helvetica"/>
              </a:rPr>
            </a:br>
            <a:r>
              <a:rPr lang="sv-SE" sz="4800">
                <a:latin typeface="+mn-lt"/>
                <a:cs typeface="Helvetica"/>
              </a:rPr>
              <a:t>– ”Isberget”</a:t>
            </a:r>
          </a:p>
        </p:txBody>
      </p:sp>
      <p:sp>
        <p:nvSpPr>
          <p:cNvPr id="3" name="Platshållare för innehåll 2">
            <a:extLst>
              <a:ext uri="{FF2B5EF4-FFF2-40B4-BE49-F238E27FC236}">
                <a16:creationId xmlns:a16="http://schemas.microsoft.com/office/drawing/2014/main" id="{10160719-9BF1-4812-91A9-C891B8A81ABD}"/>
              </a:ext>
            </a:extLst>
          </p:cNvPr>
          <p:cNvSpPr>
            <a:spLocks noGrp="1"/>
          </p:cNvSpPr>
          <p:nvPr>
            <p:ph sz="half" idx="1"/>
          </p:nvPr>
        </p:nvSpPr>
        <p:spPr>
          <a:xfrm>
            <a:off x="8015826" y="3273114"/>
            <a:ext cx="3703734" cy="5019676"/>
          </a:xfrm>
        </p:spPr>
        <p:txBody>
          <a:bodyPr wrap="square" anchor="t">
            <a:normAutofit/>
          </a:bodyPr>
          <a:lstStyle/>
          <a:p>
            <a:pPr>
              <a:lnSpc>
                <a:spcPct val="100000"/>
              </a:lnSpc>
              <a:spcBef>
                <a:spcPts val="0"/>
              </a:spcBef>
              <a:tabLst>
                <a:tab pos="457200" algn="l"/>
              </a:tabLst>
            </a:pPr>
            <a:r>
              <a:rPr lang="sv-SE">
                <a:solidFill>
                  <a:schemeClr val="bg1"/>
                </a:solidFill>
                <a:ea typeface="Calibri" panose="020F0502020204030204" pitchFamily="34" charset="0"/>
                <a:cs typeface="Times New Roman"/>
              </a:rPr>
              <a:t>Paren berättar kort sina namn, sina verksamheter och en likhet för hela gruppen.</a:t>
            </a:r>
          </a:p>
        </p:txBody>
      </p:sp>
      <p:sp>
        <p:nvSpPr>
          <p:cNvPr id="7" name="textruta 6">
            <a:extLst>
              <a:ext uri="{FF2B5EF4-FFF2-40B4-BE49-F238E27FC236}">
                <a16:creationId xmlns:a16="http://schemas.microsoft.com/office/drawing/2014/main" id="{9FE37F06-47BB-5EEF-E0EA-17782FCB7623}"/>
              </a:ext>
            </a:extLst>
          </p:cNvPr>
          <p:cNvSpPr txBox="1"/>
          <p:nvPr/>
        </p:nvSpPr>
        <p:spPr>
          <a:xfrm>
            <a:off x="153812" y="2280121"/>
            <a:ext cx="5570220" cy="3108543"/>
          </a:xfrm>
          <a:prstGeom prst="rect">
            <a:avLst/>
          </a:prstGeom>
          <a:noFill/>
        </p:spPr>
        <p:txBody>
          <a:bodyPr wrap="square">
            <a:spAutoFit/>
          </a:bodyPr>
          <a:lstStyle/>
          <a:p>
            <a:pPr marL="457200" indent="-457200">
              <a:buFont typeface="Arial" panose="020B0604020202020204" pitchFamily="34" charset="0"/>
              <a:buChar char="•"/>
            </a:pPr>
            <a:r>
              <a:rPr lang="sv-SE" sz="2800">
                <a:solidFill>
                  <a:schemeClr val="bg1"/>
                </a:solidFill>
                <a:ea typeface="Calibri"/>
                <a:cs typeface="Times New Roman"/>
              </a:rPr>
              <a:t>Arbeta i par med </a:t>
            </a:r>
            <a:br>
              <a:rPr lang="sv-SE" sz="2800">
                <a:solidFill>
                  <a:schemeClr val="bg1"/>
                </a:solidFill>
                <a:ea typeface="Calibri"/>
                <a:cs typeface="Times New Roman"/>
              </a:rPr>
            </a:br>
            <a:r>
              <a:rPr lang="sv-SE" sz="2800">
                <a:solidFill>
                  <a:schemeClr val="bg1"/>
                </a:solidFill>
                <a:ea typeface="Calibri"/>
                <a:cs typeface="Times New Roman"/>
              </a:rPr>
              <a:t>någon som du inte </a:t>
            </a:r>
            <a:br>
              <a:rPr lang="sv-SE" sz="2800">
                <a:solidFill>
                  <a:schemeClr val="bg1"/>
                </a:solidFill>
                <a:ea typeface="Calibri"/>
                <a:cs typeface="Times New Roman"/>
              </a:rPr>
            </a:br>
            <a:r>
              <a:rPr lang="sv-SE" sz="2800">
                <a:solidFill>
                  <a:schemeClr val="bg1"/>
                </a:solidFill>
                <a:ea typeface="Calibri"/>
                <a:cs typeface="Times New Roman"/>
              </a:rPr>
              <a:t>känner så väl ännu.</a:t>
            </a:r>
          </a:p>
          <a:p>
            <a:pPr marL="457200" indent="-457200">
              <a:buFont typeface="Arial" panose="020B0604020202020204" pitchFamily="34" charset="0"/>
              <a:buChar char="•"/>
              <a:tabLst>
                <a:tab pos="457200" algn="l"/>
              </a:tabLst>
            </a:pPr>
            <a:r>
              <a:rPr lang="sv-SE" sz="2800">
                <a:solidFill>
                  <a:schemeClr val="bg1"/>
                </a:solidFill>
              </a:rPr>
              <a:t>Försök hitta fem likheter </a:t>
            </a:r>
            <a:br>
              <a:rPr lang="sv-SE" sz="2800">
                <a:solidFill>
                  <a:schemeClr val="bg1"/>
                </a:solidFill>
              </a:rPr>
            </a:br>
            <a:r>
              <a:rPr lang="sv-SE" sz="2800">
                <a:solidFill>
                  <a:schemeClr val="bg1"/>
                </a:solidFill>
              </a:rPr>
              <a:t>som inte syns direkt, till exempel värderingar, erfarenheter eller intressen.</a:t>
            </a:r>
            <a:endParaRPr lang="sv-SE" sz="2800">
              <a:solidFill>
                <a:schemeClr val="bg1"/>
              </a:solidFill>
              <a:ea typeface="Calibri" panose="020F0502020204030204" pitchFamily="34" charset="0"/>
              <a:cs typeface="Times New Roman"/>
            </a:endParaRPr>
          </a:p>
        </p:txBody>
      </p:sp>
      <p:pic>
        <p:nvPicPr>
          <p:cNvPr id="12" name="Bildobjekt 11">
            <a:extLst>
              <a:ext uri="{FF2B5EF4-FFF2-40B4-BE49-F238E27FC236}">
                <a16:creationId xmlns:a16="http://schemas.microsoft.com/office/drawing/2014/main" id="{4AF99ABB-8889-6832-8BDA-3BAEC98C18D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428193" y="664846"/>
            <a:ext cx="2176461" cy="2142501"/>
          </a:xfrm>
          <a:prstGeom prst="rect">
            <a:avLst/>
          </a:prstGeom>
        </p:spPr>
      </p:pic>
      <p:sp>
        <p:nvSpPr>
          <p:cNvPr id="14" name="textruta 13">
            <a:extLst>
              <a:ext uri="{FF2B5EF4-FFF2-40B4-BE49-F238E27FC236}">
                <a16:creationId xmlns:a16="http://schemas.microsoft.com/office/drawing/2014/main" id="{4F791337-B6AF-8853-A686-B93C604D9968}"/>
              </a:ext>
            </a:extLst>
          </p:cNvPr>
          <p:cNvSpPr txBox="1"/>
          <p:nvPr/>
        </p:nvSpPr>
        <p:spPr>
          <a:xfrm>
            <a:off x="5923564" y="1161633"/>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3523353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890338" y="640080"/>
            <a:ext cx="4136579" cy="3566160"/>
          </a:xfrm>
        </p:spPr>
        <p:txBody>
          <a:bodyPr vert="horz" lIns="91440" tIns="45720" rIns="91440" bIns="45720" rtlCol="0" anchor="b">
            <a:normAutofit/>
          </a:bodyPr>
          <a:lstStyle/>
          <a:p>
            <a:pPr>
              <a:spcAft>
                <a:spcPts val="600"/>
              </a:spcAft>
            </a:pPr>
            <a:r>
              <a:rPr lang="en-US" sz="4600" err="1">
                <a:cs typeface="Helvetica"/>
              </a:rPr>
              <a:t>Arbetspass</a:t>
            </a:r>
            <a:r>
              <a:rPr lang="en-US" sz="4600">
                <a:cs typeface="Helvetica"/>
              </a:rPr>
              <a:t> 1: </a:t>
            </a:r>
            <a:r>
              <a:rPr lang="sv-SE" sz="4600">
                <a:cs typeface="Helvetica"/>
              </a:rPr>
              <a:t>Vilka är vi som är här?</a:t>
            </a:r>
            <a:endParaRPr lang="en-US" sz="4600"/>
          </a:p>
        </p:txBody>
      </p:sp>
      <p:pic>
        <p:nvPicPr>
          <p:cNvPr id="8" name="Picture 7" descr="Händer som håller var andras hand leden och är sammanlänkade så att de bildar en cirkel">
            <a:extLst>
              <a:ext uri="{FF2B5EF4-FFF2-40B4-BE49-F238E27FC236}">
                <a16:creationId xmlns:a16="http://schemas.microsoft.com/office/drawing/2014/main" id="{72649027-1F4C-A9FD-2477-4856340A7F4B}"/>
              </a:ext>
            </a:extLst>
          </p:cNvPr>
          <p:cNvPicPr>
            <a:picLocks noChangeAspect="1"/>
          </p:cNvPicPr>
          <p:nvPr/>
        </p:nvPicPr>
        <p:blipFill>
          <a:blip r:embed="rId3"/>
          <a:srcRect l="16524" r="165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2310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16587C-8F1A-C70E-CCB1-906DE90D4B11}"/>
              </a:ext>
            </a:extLst>
          </p:cNvPr>
          <p:cNvSpPr>
            <a:spLocks noGrp="1"/>
          </p:cNvSpPr>
          <p:nvPr>
            <p:ph type="title"/>
          </p:nvPr>
        </p:nvSpPr>
        <p:spPr>
          <a:xfrm>
            <a:off x="738146" y="550937"/>
            <a:ext cx="10515600" cy="1325563"/>
          </a:xfrm>
        </p:spPr>
        <p:txBody>
          <a:bodyPr>
            <a:normAutofit/>
          </a:bodyPr>
          <a:lstStyle/>
          <a:p>
            <a:r>
              <a:rPr lang="sv-SE" sz="4000">
                <a:latin typeface="+mn-lt"/>
                <a:cs typeface="Helvetica"/>
              </a:rPr>
              <a:t>Min verksamhet</a:t>
            </a:r>
            <a:r>
              <a:rPr lang="sv-SE">
                <a:latin typeface="+mn-lt"/>
              </a:rPr>
              <a:t> </a:t>
            </a:r>
            <a:br>
              <a:rPr lang="sv-SE"/>
            </a:br>
            <a:endParaRPr lang="sv-SE"/>
          </a:p>
        </p:txBody>
      </p:sp>
      <p:sp>
        <p:nvSpPr>
          <p:cNvPr id="3" name="Rektangel 2">
            <a:extLst>
              <a:ext uri="{FF2B5EF4-FFF2-40B4-BE49-F238E27FC236}">
                <a16:creationId xmlns:a16="http://schemas.microsoft.com/office/drawing/2014/main" id="{10D0307D-9CDB-9159-4321-5FE49169F37E}"/>
              </a:ext>
            </a:extLst>
          </p:cNvPr>
          <p:cNvSpPr/>
          <p:nvPr/>
        </p:nvSpPr>
        <p:spPr>
          <a:xfrm>
            <a:off x="1093288" y="1043598"/>
            <a:ext cx="5157746" cy="38325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spcAft>
                <a:spcPts val="600"/>
              </a:spcAft>
              <a:buFont typeface="Arial" panose="020B0604020202020204" pitchFamily="34" charset="0"/>
              <a:buChar char="•"/>
            </a:pPr>
            <a:r>
              <a:rPr lang="sv-SE" sz="2800">
                <a:solidFill>
                  <a:schemeClr val="bg2">
                    <a:lumMod val="25000"/>
                  </a:schemeClr>
                </a:solidFill>
              </a:rPr>
              <a:t>Vad är det viktigaste som andra behöver förstå/veta om min verksamhet och hur vi jobbar med [målgruppen].</a:t>
            </a:r>
          </a:p>
          <a:p>
            <a:pPr algn="ctr"/>
            <a:endParaRPr lang="sv-SE"/>
          </a:p>
        </p:txBody>
      </p:sp>
      <p:sp>
        <p:nvSpPr>
          <p:cNvPr id="7" name="Rektangel: rundade hörn 6">
            <a:extLst>
              <a:ext uri="{FF2B5EF4-FFF2-40B4-BE49-F238E27FC236}">
                <a16:creationId xmlns:a16="http://schemas.microsoft.com/office/drawing/2014/main" id="{5C9EAA0D-548E-88BD-08D3-DC2B77C0B911}"/>
              </a:ext>
            </a:extLst>
          </p:cNvPr>
          <p:cNvSpPr/>
          <p:nvPr/>
        </p:nvSpPr>
        <p:spPr>
          <a:xfrm>
            <a:off x="745646" y="4567962"/>
            <a:ext cx="6271842" cy="192491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800">
                <a:solidFill>
                  <a:schemeClr val="bg2">
                    <a:lumMod val="25000"/>
                  </a:schemeClr>
                </a:solidFill>
              </a:rPr>
              <a:t>Varje verksamhet för sig</a:t>
            </a:r>
          </a:p>
          <a:p>
            <a:pPr marL="457200" indent="-457200">
              <a:buFont typeface="Arial" panose="020B0604020202020204" pitchFamily="34" charset="0"/>
              <a:buChar char="•"/>
            </a:pPr>
            <a:r>
              <a:rPr lang="sv-SE" sz="2800">
                <a:solidFill>
                  <a:schemeClr val="bg2">
                    <a:lumMod val="25000"/>
                  </a:schemeClr>
                </a:solidFill>
              </a:rPr>
              <a:t>Förbered er ”poster”, ca 10 min</a:t>
            </a:r>
          </a:p>
          <a:p>
            <a:pPr marL="457200" indent="-457200">
              <a:buFont typeface="Arial" panose="020B0604020202020204" pitchFamily="34" charset="0"/>
              <a:buChar char="•"/>
            </a:pPr>
            <a:r>
              <a:rPr lang="sv-SE" sz="2800">
                <a:solidFill>
                  <a:schemeClr val="bg2">
                    <a:lumMod val="25000"/>
                  </a:schemeClr>
                </a:solidFill>
              </a:rPr>
              <a:t>Presentera för varandra, 2 min per verksamhet = ca 15 min</a:t>
            </a:r>
          </a:p>
        </p:txBody>
      </p:sp>
      <p:sp>
        <p:nvSpPr>
          <p:cNvPr id="4" name="Rektangel: vikt hörn 3">
            <a:extLst>
              <a:ext uri="{FF2B5EF4-FFF2-40B4-BE49-F238E27FC236}">
                <a16:creationId xmlns:a16="http://schemas.microsoft.com/office/drawing/2014/main" id="{D00ED7D2-3415-B2B4-DD9C-4C472304F0A7}"/>
              </a:ext>
            </a:extLst>
          </p:cNvPr>
          <p:cNvSpPr/>
          <p:nvPr/>
        </p:nvSpPr>
        <p:spPr>
          <a:xfrm rot="420821">
            <a:off x="6903744" y="587728"/>
            <a:ext cx="4442781" cy="5269007"/>
          </a:xfrm>
          <a:prstGeom prst="foldedCorner">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sv-SE"/>
          </a:p>
          <a:p>
            <a:pPr marL="396000">
              <a:spcAft>
                <a:spcPts val="1200"/>
              </a:spcAft>
            </a:pPr>
            <a:r>
              <a:rPr lang="sv-SE" sz="2400" b="1">
                <a:solidFill>
                  <a:schemeClr val="accent6">
                    <a:lumMod val="75000"/>
                  </a:schemeClr>
                </a:solidFill>
                <a:latin typeface="Comic Sans MS"/>
              </a:rPr>
              <a:t>Vårdcentral XX</a:t>
            </a:r>
            <a:endParaRPr lang="sv-SE" sz="2000" b="1">
              <a:solidFill>
                <a:schemeClr val="accent6">
                  <a:lumMod val="75000"/>
                </a:schemeClr>
              </a:solidFill>
              <a:latin typeface="Comic Sans MS" panose="030F0702030302020204" pitchFamily="66" charset="0"/>
            </a:endParaRPr>
          </a:p>
          <a:p>
            <a:pPr marL="396000"/>
            <a:r>
              <a:rPr lang="sv-SE" sz="2000" b="1">
                <a:solidFill>
                  <a:srgbClr val="002060"/>
                </a:solidFill>
                <a:latin typeface="Comic Sans MS" panose="030F0702030302020204" pitchFamily="66" charset="0"/>
              </a:rPr>
              <a:t>Uppdrag: </a:t>
            </a:r>
          </a:p>
          <a:p>
            <a:pPr marL="396000" lvl="1" indent="-342900">
              <a:buFont typeface="Arial" panose="020B0604020202020204" pitchFamily="34" charset="0"/>
              <a:buChar char="•"/>
            </a:pPr>
            <a:r>
              <a:rPr lang="sv-SE">
                <a:solidFill>
                  <a:schemeClr val="accent6">
                    <a:lumMod val="75000"/>
                  </a:schemeClr>
                </a:solidFill>
                <a:latin typeface="Comic Sans MS"/>
              </a:rPr>
              <a:t>Husläkarmottagning</a:t>
            </a:r>
          </a:p>
          <a:p>
            <a:pPr marL="396000" lvl="1" indent="-342900">
              <a:buFont typeface="Arial" panose="020B0604020202020204" pitchFamily="34" charset="0"/>
              <a:buChar char="•"/>
            </a:pPr>
            <a:r>
              <a:rPr lang="sv-SE">
                <a:solidFill>
                  <a:schemeClr val="accent6">
                    <a:lumMod val="75000"/>
                  </a:schemeClr>
                </a:solidFill>
                <a:latin typeface="Comic Sans MS"/>
              </a:rPr>
              <a:t>Hemsjukvård</a:t>
            </a:r>
          </a:p>
          <a:p>
            <a:pPr marL="396000"/>
            <a:endParaRPr lang="sv-SE" sz="2000" b="1">
              <a:latin typeface="Comic Sans MS" panose="030F0702030302020204" pitchFamily="66" charset="0"/>
            </a:endParaRPr>
          </a:p>
          <a:p>
            <a:pPr marL="396000"/>
            <a:r>
              <a:rPr lang="sv-SE" sz="2000" b="1">
                <a:solidFill>
                  <a:srgbClr val="002060"/>
                </a:solidFill>
                <a:latin typeface="Comic Sans MS"/>
              </a:rPr>
              <a:t>Viktigt att veta om oss:</a:t>
            </a:r>
            <a:endParaRPr lang="sv-SE"/>
          </a:p>
          <a:p>
            <a:pPr marL="396000" indent="-342900">
              <a:buFont typeface="Arial" panose="020B0604020202020204" pitchFamily="34" charset="0"/>
              <a:buChar char="•"/>
            </a:pPr>
            <a:r>
              <a:rPr lang="sv-SE">
                <a:solidFill>
                  <a:schemeClr val="accent6">
                    <a:lumMod val="75000"/>
                  </a:schemeClr>
                </a:solidFill>
                <a:latin typeface="Comic Sans MS"/>
              </a:rPr>
              <a:t>X-del av kommun</a:t>
            </a:r>
          </a:p>
          <a:p>
            <a:pPr marL="396000" indent="-342900">
              <a:buFont typeface="Arial" panose="020B0604020202020204" pitchFamily="34" charset="0"/>
              <a:buChar char="•"/>
            </a:pPr>
            <a:r>
              <a:rPr lang="sv-SE" sz="1800">
                <a:solidFill>
                  <a:schemeClr val="accent6">
                    <a:lumMod val="75000"/>
                  </a:schemeClr>
                </a:solidFill>
                <a:latin typeface="Comic Sans MS"/>
              </a:rPr>
              <a:t>XXX</a:t>
            </a:r>
          </a:p>
          <a:p>
            <a:pPr marL="396000" indent="-342900">
              <a:buFont typeface="Arial" panose="020B0604020202020204" pitchFamily="34" charset="0"/>
              <a:buChar char="•"/>
            </a:pPr>
            <a:endParaRPr lang="sv-SE" sz="1800">
              <a:solidFill>
                <a:schemeClr val="accent6">
                  <a:lumMod val="75000"/>
                </a:schemeClr>
              </a:solidFill>
              <a:latin typeface="Comic Sans MS" panose="030F0702030302020204" pitchFamily="66" charset="0"/>
            </a:endParaRPr>
          </a:p>
          <a:p>
            <a:pPr marL="396000" indent="-342900">
              <a:buFont typeface="Arial" panose="020B0604020202020204" pitchFamily="34" charset="0"/>
              <a:buChar char="•"/>
            </a:pPr>
            <a:endParaRPr lang="sv-SE" sz="2000" b="1">
              <a:solidFill>
                <a:srgbClr val="FFFFFF"/>
              </a:solidFill>
              <a:latin typeface="Comic Sans MS" panose="030F0702030302020204" pitchFamily="66" charset="0"/>
            </a:endParaRPr>
          </a:p>
          <a:p>
            <a:pPr marL="396000"/>
            <a:r>
              <a:rPr lang="sv-SE" sz="1800" b="1">
                <a:solidFill>
                  <a:srgbClr val="002060"/>
                </a:solidFill>
                <a:latin typeface="Comic Sans MS"/>
              </a:rPr>
              <a:t>Namn och roll: </a:t>
            </a:r>
            <a:r>
              <a:rPr lang="sv-SE" b="1">
                <a:solidFill>
                  <a:schemeClr val="accent6">
                    <a:lumMod val="75000"/>
                  </a:schemeClr>
                </a:solidFill>
                <a:latin typeface="Comic Sans MS"/>
              </a:rPr>
              <a:t>XX</a:t>
            </a:r>
            <a:endParaRPr lang="sv-SE" sz="1800" b="1">
              <a:solidFill>
                <a:srgbClr val="002060"/>
              </a:solidFill>
              <a:latin typeface="Comic Sans MS" panose="030F0702030302020204" pitchFamily="66" charset="0"/>
            </a:endParaRPr>
          </a:p>
        </p:txBody>
      </p:sp>
      <p:pic>
        <p:nvPicPr>
          <p:cNvPr id="6" name="Bild 5" descr="Omtanke kontur">
            <a:extLst>
              <a:ext uri="{FF2B5EF4-FFF2-40B4-BE49-F238E27FC236}">
                <a16:creationId xmlns:a16="http://schemas.microsoft.com/office/drawing/2014/main" id="{CDF652D3-C605-1AA0-ADF6-454843CF6E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03381">
            <a:off x="10147813" y="1250218"/>
            <a:ext cx="914400" cy="914400"/>
          </a:xfrm>
          <a:prstGeom prst="rect">
            <a:avLst/>
          </a:prstGeom>
        </p:spPr>
      </p:pic>
    </p:spTree>
    <p:extLst>
      <p:ext uri="{BB962C8B-B14F-4D97-AF65-F5344CB8AC3E}">
        <p14:creationId xmlns:p14="http://schemas.microsoft.com/office/powerpoint/2010/main" val="249123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7B4907BE-F30C-5848-C3A7-500C32F029AE}"/>
              </a:ext>
            </a:extLst>
          </p:cNvPr>
          <p:cNvSpPr>
            <a:spLocks noGrp="1"/>
          </p:cNvSpPr>
          <p:nvPr>
            <p:ph type="title"/>
          </p:nvPr>
        </p:nvSpPr>
        <p:spPr/>
        <p:txBody>
          <a:bodyPr/>
          <a:lstStyle/>
          <a:p>
            <a:r>
              <a:rPr lang="sv-SE"/>
              <a:t>Roller i samskapandet</a:t>
            </a:r>
          </a:p>
        </p:txBody>
      </p:sp>
      <p:sp>
        <p:nvSpPr>
          <p:cNvPr id="4" name="Platshållare för innehåll 3">
            <a:extLst>
              <a:ext uri="{FF2B5EF4-FFF2-40B4-BE49-F238E27FC236}">
                <a16:creationId xmlns:a16="http://schemas.microsoft.com/office/drawing/2014/main" id="{AB96129B-415E-3F8C-6CE4-87FC14276634}"/>
              </a:ext>
            </a:extLst>
          </p:cNvPr>
          <p:cNvSpPr>
            <a:spLocks noGrp="1"/>
          </p:cNvSpPr>
          <p:nvPr>
            <p:ph idx="1"/>
          </p:nvPr>
        </p:nvSpPr>
        <p:spPr/>
        <p:txBody>
          <a:bodyPr vert="horz" lIns="91440" tIns="45720" rIns="91440" bIns="45720" rtlCol="0" anchor="t">
            <a:normAutofit/>
          </a:bodyPr>
          <a:lstStyle/>
          <a:p>
            <a:r>
              <a:rPr lang="sv-SE"/>
              <a:t>Deltagare:</a:t>
            </a:r>
          </a:p>
          <a:p>
            <a:endParaRPr lang="sv-SE"/>
          </a:p>
          <a:p>
            <a:r>
              <a:rPr lang="sv-SE"/>
              <a:t>Processledare:</a:t>
            </a:r>
          </a:p>
          <a:p>
            <a:endParaRPr lang="sv-SE"/>
          </a:p>
          <a:p>
            <a:r>
              <a:rPr lang="sv-SE"/>
              <a:t>Styrgrupp:</a:t>
            </a:r>
          </a:p>
        </p:txBody>
      </p:sp>
    </p:spTree>
    <p:extLst>
      <p:ext uri="{BB962C8B-B14F-4D97-AF65-F5344CB8AC3E}">
        <p14:creationId xmlns:p14="http://schemas.microsoft.com/office/powerpoint/2010/main" val="2631661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Kaffekoppar med kaffe och kaffekonst">
            <a:extLst>
              <a:ext uri="{FF2B5EF4-FFF2-40B4-BE49-F238E27FC236}">
                <a16:creationId xmlns:a16="http://schemas.microsoft.com/office/drawing/2014/main" id="{BBF15C77-DC90-B1D1-C2C9-E1E747D3F278}"/>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
        <p:nvSpPr>
          <p:cNvPr id="3" name="Rektangel: rundade hörn 2">
            <a:extLst>
              <a:ext uri="{FF2B5EF4-FFF2-40B4-BE49-F238E27FC236}">
                <a16:creationId xmlns:a16="http://schemas.microsoft.com/office/drawing/2014/main" id="{A2FB1DE8-BEBA-4915-BB22-FBD16BD42DAD}"/>
              </a:ext>
            </a:extLst>
          </p:cNvPr>
          <p:cNvSpPr/>
          <p:nvPr/>
        </p:nvSpPr>
        <p:spPr>
          <a:xfrm>
            <a:off x="6443539" y="3551655"/>
            <a:ext cx="5086029" cy="3306345"/>
          </a:xfrm>
          <a:prstGeom prst="roundRect">
            <a:avLst/>
          </a:prstGeom>
          <a:solidFill>
            <a:srgbClr val="00B0F0"/>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r>
              <a:rPr lang="sv-SE" sz="2800" b="1">
                <a:solidFill>
                  <a:sysClr val="windowText" lastClr="000000"/>
                </a:solidFill>
                <a:latin typeface="Helvetica"/>
                <a:cs typeface="Helvetica"/>
              </a:rPr>
              <a:t>Fikagrupper</a:t>
            </a:r>
            <a:r>
              <a:rPr lang="sv-SE" sz="2800">
                <a:solidFill>
                  <a:sysClr val="windowText" lastClr="000000"/>
                </a:solidFill>
                <a:latin typeface="Helvetica"/>
                <a:cs typeface="Helvetica"/>
              </a:rPr>
              <a:t>: </a:t>
            </a: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4" name="textruta 3">
            <a:extLst>
              <a:ext uri="{FF2B5EF4-FFF2-40B4-BE49-F238E27FC236}">
                <a16:creationId xmlns:a16="http://schemas.microsoft.com/office/drawing/2014/main" id="{C0F1341A-45A2-2E46-9934-3D2652F02FAB}"/>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err="1">
                <a:cs typeface="Helvetica"/>
              </a:rPr>
              <a:t>Nyfikan</a:t>
            </a:r>
            <a:endParaRPr lang="sv-SE" sz="4800">
              <a:ea typeface="Calibri" panose="020F0502020204030204"/>
              <a:cs typeface="Calibri" panose="020F0502020204030204"/>
            </a:endParaRPr>
          </a:p>
        </p:txBody>
      </p:sp>
      <p:sp>
        <p:nvSpPr>
          <p:cNvPr id="7" name="textruta 6">
            <a:extLst>
              <a:ext uri="{FF2B5EF4-FFF2-40B4-BE49-F238E27FC236}">
                <a16:creationId xmlns:a16="http://schemas.microsoft.com/office/drawing/2014/main" id="{D4B6F019-A83B-9E8B-A835-3718A3E2EFCD}"/>
              </a:ext>
            </a:extLst>
          </p:cNvPr>
          <p:cNvSpPr txBox="1"/>
          <p:nvPr/>
        </p:nvSpPr>
        <p:spPr>
          <a:xfrm>
            <a:off x="224852" y="1481670"/>
            <a:ext cx="401866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b="1" noProof="0">
                <a:cs typeface="Helvetica"/>
              </a:rPr>
              <a:t>Fika och lära känna varandra</a:t>
            </a:r>
          </a:p>
          <a:p>
            <a:endParaRPr lang="sv-SE" sz="2400" noProof="0">
              <a:ea typeface="Calibri" panose="020F0502020204030204"/>
              <a:cs typeface="Calibri" panose="020F0502020204030204"/>
            </a:endParaRPr>
          </a:p>
          <a:p>
            <a:pPr marL="457200" indent="-457200">
              <a:buFont typeface="Arial"/>
              <a:buChar char="•"/>
            </a:pPr>
            <a:r>
              <a:rPr lang="sv-SE" sz="2400" noProof="0">
                <a:cs typeface="Helvetica"/>
              </a:rPr>
              <a:t>“Det här är jag och jag kommer från den här organisationen…”</a:t>
            </a:r>
          </a:p>
          <a:p>
            <a:pPr marL="457200" indent="-457200">
              <a:buFont typeface="Arial"/>
              <a:buChar char="•"/>
            </a:pPr>
            <a:endParaRPr lang="sv-SE" sz="2400" noProof="0">
              <a:ea typeface="Calibri" panose="020F0502020204030204"/>
              <a:cs typeface="Calibri" panose="020F0502020204030204"/>
            </a:endParaRPr>
          </a:p>
          <a:p>
            <a:pPr marL="457200" indent="-457200">
              <a:buFont typeface="Arial"/>
              <a:buChar char="•"/>
            </a:pPr>
            <a:r>
              <a:rPr lang="sv-SE" sz="2400" noProof="0">
                <a:cs typeface="Helvetica"/>
              </a:rPr>
              <a:t>“Jag vill vara med i det här projektet eftersom…”</a:t>
            </a:r>
          </a:p>
          <a:p>
            <a:pPr marL="457200" indent="-457200">
              <a:buFont typeface="Arial"/>
              <a:buChar char="•"/>
            </a:pPr>
            <a:endParaRPr lang="sv-SE" sz="2400">
              <a:ea typeface="Calibri" panose="020F0502020204030204"/>
              <a:cs typeface="Calibri" panose="020F0502020204030204"/>
            </a:endParaRPr>
          </a:p>
          <a:p>
            <a:pPr marL="457200" indent="-457200">
              <a:buFont typeface="Arial"/>
              <a:buChar char="•"/>
            </a:pPr>
            <a:r>
              <a:rPr lang="sv-SE" sz="2400">
                <a:cs typeface="Helvetica"/>
              </a:rPr>
              <a:t>Hur skulle dina kollegor eller vänner beskriva dig när du inte är i rummet</a:t>
            </a:r>
            <a:r>
              <a:rPr lang="en-US" sz="2400">
                <a:cs typeface="Helvetica"/>
              </a:rPr>
              <a:t>?</a:t>
            </a:r>
            <a:endParaRPr lang="sv-SE" sz="2400">
              <a:ea typeface="Calibri" panose="020F0502020204030204"/>
              <a:cs typeface="Calibri" panose="020F0502020204030204"/>
            </a:endParaRPr>
          </a:p>
        </p:txBody>
      </p:sp>
      <p:pic>
        <p:nvPicPr>
          <p:cNvPr id="9" name="Bildobjekt 8">
            <a:extLst>
              <a:ext uri="{FF2B5EF4-FFF2-40B4-BE49-F238E27FC236}">
                <a16:creationId xmlns:a16="http://schemas.microsoft.com/office/drawing/2014/main" id="{0F564E04-49A2-7E0E-B9BB-682EB8E471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752042" y="4418937"/>
            <a:ext cx="2176461" cy="2142501"/>
          </a:xfrm>
          <a:prstGeom prst="rect">
            <a:avLst/>
          </a:prstGeom>
        </p:spPr>
      </p:pic>
      <p:sp>
        <p:nvSpPr>
          <p:cNvPr id="12" name="textruta 11">
            <a:extLst>
              <a:ext uri="{FF2B5EF4-FFF2-40B4-BE49-F238E27FC236}">
                <a16:creationId xmlns:a16="http://schemas.microsoft.com/office/drawing/2014/main" id="{E34ED455-0EAD-09D6-CB96-0C6FED014E94}"/>
              </a:ext>
            </a:extLst>
          </p:cNvPr>
          <p:cNvSpPr txBox="1"/>
          <p:nvPr/>
        </p:nvSpPr>
        <p:spPr>
          <a:xfrm>
            <a:off x="2247413" y="4915724"/>
            <a:ext cx="7259594" cy="1200329"/>
          </a:xfrm>
          <a:prstGeom prst="rect">
            <a:avLst/>
          </a:prstGeom>
          <a:noFill/>
        </p:spPr>
        <p:txBody>
          <a:bodyPr wrap="square">
            <a:spAutoFit/>
          </a:bodyPr>
          <a:lstStyle/>
          <a:p>
            <a:pPr algn="ctr"/>
            <a:r>
              <a:rPr lang="sv-SE" sz="2400" b="1">
                <a:cs typeface="Helvetica"/>
              </a:rPr>
              <a:t>Tids-</a:t>
            </a:r>
          </a:p>
          <a:p>
            <a:pPr algn="ctr"/>
            <a:r>
              <a:rPr lang="sv-SE" sz="2400" b="1">
                <a:cs typeface="Helvetica"/>
              </a:rPr>
              <a:t>åtgång:</a:t>
            </a:r>
          </a:p>
          <a:p>
            <a:pPr algn="ctr"/>
            <a:r>
              <a:rPr lang="sv-SE" sz="2400" b="1">
                <a:cs typeface="Helvetica"/>
              </a:rPr>
              <a:t>ca 15 min</a:t>
            </a:r>
            <a:endParaRPr lang="sv-SE" b="1"/>
          </a:p>
        </p:txBody>
      </p:sp>
    </p:spTree>
    <p:extLst>
      <p:ext uri="{BB962C8B-B14F-4D97-AF65-F5344CB8AC3E}">
        <p14:creationId xmlns:p14="http://schemas.microsoft.com/office/powerpoint/2010/main" val="2861004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100" b="1" kern="1200">
                <a:solidFill>
                  <a:schemeClr val="tx1"/>
                </a:solidFill>
                <a:latin typeface="+mj-lt"/>
                <a:ea typeface="+mj-ea"/>
                <a:cs typeface="+mj-cs"/>
              </a:rPr>
              <a:t>Arbetspass 2 </a:t>
            </a:r>
            <a:br>
              <a:rPr lang="en-US" sz="3100" kern="1200">
                <a:solidFill>
                  <a:schemeClr val="tx1"/>
                </a:solidFill>
                <a:latin typeface="+mj-lt"/>
                <a:ea typeface="+mj-ea"/>
                <a:cs typeface="+mj-cs"/>
              </a:rPr>
            </a:br>
            <a:r>
              <a:rPr lang="en-US" sz="3100" kern="1200">
                <a:solidFill>
                  <a:schemeClr val="tx1"/>
                </a:solidFill>
                <a:latin typeface="+mj-lt"/>
                <a:ea typeface="+mj-ea"/>
                <a:cs typeface="+mj-cs"/>
              </a:rPr>
              <a:t>Olika </a:t>
            </a:r>
            <a:r>
              <a:rPr lang="en-US" sz="3100" kern="1200" err="1">
                <a:solidFill>
                  <a:schemeClr val="tx1"/>
                </a:solidFill>
                <a:latin typeface="+mj-lt"/>
                <a:ea typeface="+mj-ea"/>
                <a:cs typeface="+mj-cs"/>
              </a:rPr>
              <a:t>perspektiv</a:t>
            </a:r>
            <a:r>
              <a:rPr lang="en-US" sz="3100" kern="1200">
                <a:solidFill>
                  <a:schemeClr val="tx1"/>
                </a:solidFill>
                <a:latin typeface="+mj-lt"/>
                <a:ea typeface="+mj-ea"/>
                <a:cs typeface="+mj-cs"/>
              </a:rPr>
              <a:t> - </a:t>
            </a:r>
            <a:r>
              <a:rPr lang="en-US" sz="3100" kern="1200" err="1">
                <a:solidFill>
                  <a:schemeClr val="tx1"/>
                </a:solidFill>
                <a:latin typeface="+mj-lt"/>
                <a:ea typeface="+mj-ea"/>
                <a:cs typeface="+mj-cs"/>
              </a:rPr>
              <a:t>gemensamma</a:t>
            </a:r>
            <a:r>
              <a:rPr lang="en-US" sz="3100" kern="1200">
                <a:solidFill>
                  <a:schemeClr val="tx1"/>
                </a:solidFill>
                <a:latin typeface="+mj-lt"/>
                <a:ea typeface="+mj-ea"/>
                <a:cs typeface="+mj-cs"/>
              </a:rPr>
              <a:t> problem? </a:t>
            </a:r>
            <a:br>
              <a:rPr lang="en-US" sz="3100" kern="1200">
                <a:solidFill>
                  <a:schemeClr val="tx1"/>
                </a:solidFill>
                <a:latin typeface="+mj-lt"/>
                <a:ea typeface="+mj-ea"/>
                <a:cs typeface="+mj-cs"/>
              </a:rPr>
            </a:br>
            <a:endParaRPr lang="en-US" sz="3100" kern="1200">
              <a:solidFill>
                <a:schemeClr val="tx1"/>
              </a:solidFill>
              <a:latin typeface="+mj-lt"/>
              <a:ea typeface="+mj-ea"/>
              <a:cs typeface="+mj-cs"/>
            </a:endParaRPr>
          </a:p>
        </p:txBody>
      </p:sp>
      <p:pic>
        <p:nvPicPr>
          <p:cNvPr id="7" name="Bildobjekt 6" descr="Mindre pilar som pekar mot en större pil">
            <a:extLst>
              <a:ext uri="{FF2B5EF4-FFF2-40B4-BE49-F238E27FC236}">
                <a16:creationId xmlns:a16="http://schemas.microsoft.com/office/drawing/2014/main" id="{EDE60B66-D3CC-40AB-0606-2DCA5147401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5238" y="925207"/>
            <a:ext cx="7608304" cy="5078542"/>
          </a:xfrm>
          <a:prstGeom prst="rect">
            <a:avLst/>
          </a:prstGeom>
        </p:spPr>
      </p:pic>
    </p:spTree>
    <p:extLst>
      <p:ext uri="{BB962C8B-B14F-4D97-AF65-F5344CB8AC3E}">
        <p14:creationId xmlns:p14="http://schemas.microsoft.com/office/powerpoint/2010/main" val="3389163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86A40A-D056-B85E-E53C-EEB4815F1B5B}"/>
              </a:ext>
            </a:extLst>
          </p:cNvPr>
          <p:cNvSpPr>
            <a:spLocks noGrp="1"/>
          </p:cNvSpPr>
          <p:nvPr>
            <p:ph type="title"/>
          </p:nvPr>
        </p:nvSpPr>
        <p:spPr>
          <a:xfrm>
            <a:off x="475319" y="42126"/>
            <a:ext cx="10923813" cy="1325563"/>
          </a:xfrm>
        </p:spPr>
        <p:txBody>
          <a:bodyPr>
            <a:normAutofit/>
          </a:bodyPr>
          <a:lstStyle/>
          <a:p>
            <a:r>
              <a:rPr lang="sv-SE" sz="4000">
                <a:latin typeface="+mn-lt"/>
                <a:cs typeface="Helvetica" panose="020B0604020202020204" pitchFamily="34" charset="0"/>
              </a:rPr>
              <a:t>Olika perspektiv - gemensamma problem?  </a:t>
            </a:r>
          </a:p>
        </p:txBody>
      </p:sp>
      <p:sp>
        <p:nvSpPr>
          <p:cNvPr id="3" name="Platshållare för innehåll 2">
            <a:extLst>
              <a:ext uri="{FF2B5EF4-FFF2-40B4-BE49-F238E27FC236}">
                <a16:creationId xmlns:a16="http://schemas.microsoft.com/office/drawing/2014/main" id="{C7D40781-8EC8-704A-37D5-BA21B90FED9B}"/>
              </a:ext>
            </a:extLst>
          </p:cNvPr>
          <p:cNvSpPr>
            <a:spLocks noGrp="1"/>
          </p:cNvSpPr>
          <p:nvPr>
            <p:ph idx="1"/>
          </p:nvPr>
        </p:nvSpPr>
        <p:spPr>
          <a:xfrm>
            <a:off x="5686254" y="1124735"/>
            <a:ext cx="5586319" cy="4852761"/>
          </a:xfrm>
        </p:spPr>
        <p:txBody>
          <a:bodyPr vert="horz" lIns="91440" tIns="45720" rIns="91440" bIns="45720" rtlCol="0" anchor="t">
            <a:normAutofit/>
          </a:bodyPr>
          <a:lstStyle/>
          <a:p>
            <a:r>
              <a:rPr lang="sv-SE" i="1"/>
              <a:t>Vad fungerar bra?</a:t>
            </a:r>
            <a:endParaRPr lang="sv-SE"/>
          </a:p>
          <a:p>
            <a:pPr marL="0" indent="0">
              <a:spcAft>
                <a:spcPts val="600"/>
              </a:spcAft>
              <a:buNone/>
            </a:pPr>
            <a:r>
              <a:rPr lang="sv-SE" sz="2200"/>
              <a:t>Vad tycker jag fungerar bra idag i arbetet kring [projektets syfte]? </a:t>
            </a:r>
          </a:p>
          <a:p>
            <a:pPr marL="0" indent="0">
              <a:spcAft>
                <a:spcPts val="600"/>
              </a:spcAft>
              <a:buNone/>
            </a:pPr>
            <a:r>
              <a:rPr lang="sv-SE" sz="2200"/>
              <a:t>Vad vill vi värna eller bygga vidare på?</a:t>
            </a:r>
          </a:p>
          <a:p>
            <a:r>
              <a:rPr lang="sv-SE" i="1"/>
              <a:t>Vad fungerar mindre bra?</a:t>
            </a:r>
            <a:endParaRPr lang="sv-SE"/>
          </a:p>
          <a:p>
            <a:pPr marL="0" indent="0">
              <a:buNone/>
            </a:pPr>
            <a:r>
              <a:rPr lang="sv-SE" sz="2200"/>
              <a:t>Vilka utmaningar ser jag från min roll eller verksamhet i arbetet kring [projektets syfte]? </a:t>
            </a:r>
          </a:p>
          <a:p>
            <a:pPr marL="0" indent="0" fontAlgn="base">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None/>
            </a:pPr>
            <a:endParaRPr lang="sv-SE" b="0" i="0">
              <a:solidFill>
                <a:srgbClr val="000000"/>
              </a:solidFill>
              <a:effectLst/>
              <a:latin typeface="Helvetica" panose="020B0604020202020204" pitchFamily="34" charset="0"/>
              <a:cs typeface="Helvetica" panose="020B0604020202020204" pitchFamily="34" charset="0"/>
            </a:endParaRPr>
          </a:p>
        </p:txBody>
      </p:sp>
      <p:sp>
        <p:nvSpPr>
          <p:cNvPr id="6" name="textruta 5">
            <a:extLst>
              <a:ext uri="{FF2B5EF4-FFF2-40B4-BE49-F238E27FC236}">
                <a16:creationId xmlns:a16="http://schemas.microsoft.com/office/drawing/2014/main" id="{B2A14D11-FFE9-02F0-32A4-7BF858B35B06}"/>
              </a:ext>
            </a:extLst>
          </p:cNvPr>
          <p:cNvSpPr txBox="1"/>
          <p:nvPr/>
        </p:nvSpPr>
        <p:spPr>
          <a:xfrm>
            <a:off x="7874277" y="4857750"/>
            <a:ext cx="2962976" cy="372340"/>
          </a:xfrm>
          <a:prstGeom prst="rect">
            <a:avLst/>
          </a:prstGeom>
          <a:noFill/>
        </p:spPr>
        <p:txBody>
          <a:bodyPr wrap="square" rtlCol="0">
            <a:spAutoFit/>
          </a:bodyPr>
          <a:lstStyle/>
          <a:p>
            <a:endParaRPr lang="sv-SE">
              <a:highlight>
                <a:srgbClr val="FFFF00"/>
              </a:highlight>
            </a:endParaRPr>
          </a:p>
        </p:txBody>
      </p:sp>
      <p:sp>
        <p:nvSpPr>
          <p:cNvPr id="5" name="Rektangel: rundade hörn 4">
            <a:extLst>
              <a:ext uri="{FF2B5EF4-FFF2-40B4-BE49-F238E27FC236}">
                <a16:creationId xmlns:a16="http://schemas.microsoft.com/office/drawing/2014/main" id="{122E4940-48A7-6C63-80AE-992863D355FB}"/>
              </a:ext>
            </a:extLst>
          </p:cNvPr>
          <p:cNvSpPr/>
          <p:nvPr/>
        </p:nvSpPr>
        <p:spPr>
          <a:xfrm>
            <a:off x="475319" y="4984347"/>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Skriv ner 3-5 punkter per fråga</a:t>
            </a:r>
          </a:p>
          <a:p>
            <a:pPr marL="457200" indent="-457200">
              <a:buFont typeface="Arial" panose="020B0604020202020204" pitchFamily="34" charset="0"/>
              <a:buChar char="•"/>
            </a:pPr>
            <a:r>
              <a:rPr lang="sv-SE" sz="2400">
                <a:solidFill>
                  <a:schemeClr val="bg2">
                    <a:lumMod val="25000"/>
                  </a:schemeClr>
                </a:solidFill>
              </a:rPr>
              <a:t>Återrapportering i helgrupp</a:t>
            </a:r>
          </a:p>
        </p:txBody>
      </p:sp>
      <p:sp>
        <p:nvSpPr>
          <p:cNvPr id="7" name="Rektangel: rundade hörn 6">
            <a:extLst>
              <a:ext uri="{FF2B5EF4-FFF2-40B4-BE49-F238E27FC236}">
                <a16:creationId xmlns:a16="http://schemas.microsoft.com/office/drawing/2014/main" id="{E3D833CC-AB0A-B248-52D0-DE705F7A3142}"/>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pic>
        <p:nvPicPr>
          <p:cNvPr id="11" name="Bildobjekt 10" descr="Tomma pratbubblor">
            <a:extLst>
              <a:ext uri="{FF2B5EF4-FFF2-40B4-BE49-F238E27FC236}">
                <a16:creationId xmlns:a16="http://schemas.microsoft.com/office/drawing/2014/main" id="{C8ABF678-71BB-C2E7-9689-8875CAC8C9A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5319" y="1520014"/>
            <a:ext cx="4779282" cy="3185410"/>
          </a:xfrm>
          <a:prstGeom prst="rect">
            <a:avLst/>
          </a:prstGeom>
        </p:spPr>
      </p:pic>
    </p:spTree>
    <p:extLst>
      <p:ext uri="{BB962C8B-B14F-4D97-AF65-F5344CB8AC3E}">
        <p14:creationId xmlns:p14="http://schemas.microsoft.com/office/powerpoint/2010/main" val="177464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666D66-AE96-5113-9560-596CFFD98373}"/>
              </a:ext>
            </a:extLst>
          </p:cNvPr>
          <p:cNvSpPr>
            <a:spLocks noGrp="1"/>
          </p:cNvSpPr>
          <p:nvPr>
            <p:ph type="title"/>
          </p:nvPr>
        </p:nvSpPr>
        <p:spPr/>
        <p:txBody>
          <a:bodyPr/>
          <a:lstStyle/>
          <a:p>
            <a:r>
              <a:rPr lang="sv-SE"/>
              <a:t>Gemensamma utmaningar - återrapportering från grupperna</a:t>
            </a:r>
            <a:endParaRPr lang="en-SE"/>
          </a:p>
        </p:txBody>
      </p:sp>
      <p:sp>
        <p:nvSpPr>
          <p:cNvPr id="3" name="Platshållare för innehåll 2">
            <a:extLst>
              <a:ext uri="{FF2B5EF4-FFF2-40B4-BE49-F238E27FC236}">
                <a16:creationId xmlns:a16="http://schemas.microsoft.com/office/drawing/2014/main" id="{023505BD-E3AB-F9DA-A51B-729EFF831AAE}"/>
              </a:ext>
            </a:extLst>
          </p:cNvPr>
          <p:cNvSpPr>
            <a:spLocks noGrp="1"/>
          </p:cNvSpPr>
          <p:nvPr>
            <p:ph idx="1"/>
          </p:nvPr>
        </p:nvSpPr>
        <p:spPr/>
        <p:txBody>
          <a:bodyPr/>
          <a:lstStyle/>
          <a:p>
            <a:r>
              <a:rPr lang="sv-SE" b="1" i="1"/>
              <a:t>Vad fungerar bra?</a:t>
            </a:r>
          </a:p>
          <a:p>
            <a:pPr lvl="1"/>
            <a:r>
              <a:rPr lang="sv-SE" i="1"/>
              <a:t>…</a:t>
            </a:r>
          </a:p>
          <a:p>
            <a:pPr lvl="1"/>
            <a:r>
              <a:rPr lang="sv-SE" i="1"/>
              <a:t>…</a:t>
            </a:r>
          </a:p>
          <a:p>
            <a:endParaRPr lang="sv-SE" i="1"/>
          </a:p>
          <a:p>
            <a:r>
              <a:rPr lang="sv-SE" b="1" i="1"/>
              <a:t>Vad fungerar mindre bra?</a:t>
            </a:r>
          </a:p>
          <a:p>
            <a:pPr lvl="1"/>
            <a:r>
              <a:rPr lang="sv-SE" i="1"/>
              <a:t>…</a:t>
            </a:r>
          </a:p>
          <a:p>
            <a:pPr lvl="1"/>
            <a:r>
              <a:rPr lang="sv-SE" i="1"/>
              <a:t>…</a:t>
            </a:r>
          </a:p>
          <a:p>
            <a:endParaRPr lang="sv-SE"/>
          </a:p>
          <a:p>
            <a:endParaRPr lang="sv-SE"/>
          </a:p>
          <a:p>
            <a:endParaRPr lang="en-SE"/>
          </a:p>
        </p:txBody>
      </p:sp>
    </p:spTree>
    <p:extLst>
      <p:ext uri="{BB962C8B-B14F-4D97-AF65-F5344CB8AC3E}">
        <p14:creationId xmlns:p14="http://schemas.microsoft.com/office/powerpoint/2010/main" val="234294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objekt 2" descr="Ballonger som flyger i luften på en klarblå himmel">
            <a:extLst>
              <a:ext uri="{FF2B5EF4-FFF2-40B4-BE49-F238E27FC236}">
                <a16:creationId xmlns:a16="http://schemas.microsoft.com/office/drawing/2014/main" id="{C065F0AA-FB48-6EC2-11CE-0D1CF850D281}"/>
              </a:ext>
            </a:extLst>
          </p:cNvPr>
          <p:cNvPicPr>
            <a:picLocks noChangeAspect="1"/>
          </p:cNvPicPr>
          <p:nvPr/>
        </p:nvPicPr>
        <p:blipFill>
          <a:blip r:embed="rId3" cstate="email">
            <a:extLst>
              <a:ext uri="{28A0092B-C50C-407E-A947-70E740481C1C}">
                <a14:useLocalDpi xmlns:a14="http://schemas.microsoft.com/office/drawing/2010/main" val="0"/>
              </a:ext>
            </a:extLst>
          </a:blip>
          <a:srcRect t="6428" b="9302"/>
          <a:stretch>
            <a:fillRect/>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3">
            <a:extLst>
              <a:ext uri="{FF2B5EF4-FFF2-40B4-BE49-F238E27FC236}">
                <a16:creationId xmlns:a16="http://schemas.microsoft.com/office/drawing/2014/main" id="{444571C6-2B70-B920-DF39-A6F5E0C04756}"/>
              </a:ext>
            </a:extLst>
          </p:cNvPr>
          <p:cNvSpPr>
            <a:spLocks noGrp="1"/>
          </p:cNvSpPr>
          <p:nvPr>
            <p:ph type="title"/>
          </p:nvPr>
        </p:nvSpPr>
        <p:spPr>
          <a:xfrm>
            <a:off x="1063752" y="3909391"/>
            <a:ext cx="10058400" cy="1304800"/>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6600" err="1">
                <a:solidFill>
                  <a:srgbClr val="FFFFFF"/>
                </a:solidFill>
              </a:rPr>
              <a:t>Bensträckare</a:t>
            </a:r>
            <a:r>
              <a:rPr lang="en-US" sz="6600">
                <a:solidFill>
                  <a:srgbClr val="FFFFFF"/>
                </a:solidFill>
              </a:rPr>
              <a:t> – 5 </a:t>
            </a:r>
            <a:r>
              <a:rPr lang="en-US" sz="6600" err="1">
                <a:solidFill>
                  <a:srgbClr val="FFFFFF"/>
                </a:solidFill>
              </a:rPr>
              <a:t>minuter</a:t>
            </a:r>
            <a:endParaRPr lang="en-US" sz="6600">
              <a:solidFill>
                <a:srgbClr val="FFFFFF"/>
              </a:solidFill>
            </a:endParaRPr>
          </a:p>
        </p:txBody>
      </p:sp>
    </p:spTree>
    <p:extLst>
      <p:ext uri="{BB962C8B-B14F-4D97-AF65-F5344CB8AC3E}">
        <p14:creationId xmlns:p14="http://schemas.microsoft.com/office/powerpoint/2010/main" val="963403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sz="4400" b="1" kern="1200" err="1">
                <a:latin typeface="+mj-lt"/>
                <a:ea typeface="+mj-ea"/>
                <a:cs typeface="+mj-cs"/>
              </a:rPr>
              <a:t>Arbetspass</a:t>
            </a:r>
            <a:r>
              <a:rPr lang="en-US" sz="4400" b="1" kern="1200">
                <a:latin typeface="+mj-lt"/>
                <a:ea typeface="+mj-ea"/>
                <a:cs typeface="+mj-cs"/>
              </a:rPr>
              <a:t> 3</a:t>
            </a:r>
            <a:br>
              <a:rPr lang="en-US" sz="4400" kern="1200"/>
            </a:br>
            <a:r>
              <a:rPr lang="sv-SE" sz="4400"/>
              <a:t>Prioritera gemensamma problem</a:t>
            </a:r>
            <a:endParaRPr lang="en-US" sz="4400" kern="1200">
              <a:latin typeface="+mj-lt"/>
              <a:ea typeface="Calibri Light"/>
              <a:cs typeface="Calibri Light"/>
            </a:endParaRPr>
          </a:p>
        </p:txBody>
      </p:sp>
      <p:pic>
        <p:nvPicPr>
          <p:cNvPr id="3" name="Bildobjekt 2">
            <a:extLst>
              <a:ext uri="{FF2B5EF4-FFF2-40B4-BE49-F238E27FC236}">
                <a16:creationId xmlns:a16="http://schemas.microsoft.com/office/drawing/2014/main" id="{403172D5-C573-D797-471A-C139D6D8A0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35" r="11519"/>
          <a:stretch/>
        </p:blipFill>
        <p:spPr>
          <a:xfrm>
            <a:off x="6094476" y="-1"/>
            <a:ext cx="5962757" cy="6858001"/>
          </a:xfrm>
          <a:prstGeom prst="rect">
            <a:avLst/>
          </a:prstGeom>
        </p:spPr>
      </p:pic>
    </p:spTree>
    <p:extLst>
      <p:ext uri="{BB962C8B-B14F-4D97-AF65-F5344CB8AC3E}">
        <p14:creationId xmlns:p14="http://schemas.microsoft.com/office/powerpoint/2010/main" val="1574313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7D9FE-3EED-FF17-787D-3A0C89BAFF8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654951A-94E9-F3A3-10EB-0C6EE5F011AF}"/>
              </a:ext>
            </a:extLst>
          </p:cNvPr>
          <p:cNvSpPr>
            <a:spLocks noGrp="1"/>
          </p:cNvSpPr>
          <p:nvPr>
            <p:ph type="title"/>
          </p:nvPr>
        </p:nvSpPr>
        <p:spPr/>
        <p:txBody>
          <a:bodyPr/>
          <a:lstStyle/>
          <a:p>
            <a:r>
              <a:rPr lang="sv-SE">
                <a:cs typeface="Helvetica"/>
              </a:rPr>
              <a:t>Diskutera gemensamma problem</a:t>
            </a:r>
            <a:endParaRPr lang="sv-SE"/>
          </a:p>
        </p:txBody>
      </p:sp>
      <p:sp>
        <p:nvSpPr>
          <p:cNvPr id="3" name="Platshållare för innehåll 2">
            <a:extLst>
              <a:ext uri="{FF2B5EF4-FFF2-40B4-BE49-F238E27FC236}">
                <a16:creationId xmlns:a16="http://schemas.microsoft.com/office/drawing/2014/main" id="{059C287D-45EA-C6A9-47EA-B8DBABE9838D}"/>
              </a:ext>
            </a:extLst>
          </p:cNvPr>
          <p:cNvSpPr>
            <a:spLocks noGrp="1"/>
          </p:cNvSpPr>
          <p:nvPr>
            <p:ph idx="1"/>
          </p:nvPr>
        </p:nvSpPr>
        <p:spPr/>
        <p:txBody>
          <a:bodyPr/>
          <a:lstStyle/>
          <a:p>
            <a:pPr marL="0" indent="0">
              <a:buNone/>
            </a:pPr>
            <a:r>
              <a:rPr lang="sv-SE" b="1"/>
              <a:t>Gemensamma problem:</a:t>
            </a:r>
          </a:p>
          <a:p>
            <a:pPr marL="514350" indent="-514350">
              <a:buFont typeface="+mj-lt"/>
              <a:buAutoNum type="arabicPeriod"/>
            </a:pPr>
            <a:r>
              <a:rPr lang="sv-SE"/>
              <a:t>XX</a:t>
            </a:r>
          </a:p>
          <a:p>
            <a:pPr marL="514350" indent="-514350">
              <a:buFont typeface="+mj-lt"/>
              <a:buAutoNum type="arabicPeriod"/>
            </a:pPr>
            <a:r>
              <a:rPr lang="sv-SE"/>
              <a:t>XX</a:t>
            </a:r>
          </a:p>
          <a:p>
            <a:pPr marL="514350" indent="-514350">
              <a:buFont typeface="+mj-lt"/>
              <a:buAutoNum type="arabicPeriod"/>
            </a:pPr>
            <a:r>
              <a:rPr lang="sv-SE"/>
              <a:t>XX</a:t>
            </a:r>
          </a:p>
          <a:p>
            <a:pPr marL="514350" indent="-514350">
              <a:buFont typeface="+mj-lt"/>
              <a:buAutoNum type="arabicPeriod"/>
            </a:pPr>
            <a:r>
              <a:rPr lang="sv-SE"/>
              <a:t>…</a:t>
            </a:r>
          </a:p>
        </p:txBody>
      </p:sp>
      <p:sp>
        <p:nvSpPr>
          <p:cNvPr id="4" name="Rektangel: rundade hörn 3">
            <a:extLst>
              <a:ext uri="{FF2B5EF4-FFF2-40B4-BE49-F238E27FC236}">
                <a16:creationId xmlns:a16="http://schemas.microsoft.com/office/drawing/2014/main" id="{1951F169-40D0-7BF0-B26F-23436F4EE89D}"/>
              </a:ext>
            </a:extLst>
          </p:cNvPr>
          <p:cNvSpPr/>
          <p:nvPr/>
        </p:nvSpPr>
        <p:spPr>
          <a:xfrm>
            <a:off x="475319" y="4984347"/>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mindre grupper</a:t>
            </a:r>
          </a:p>
          <a:p>
            <a:pPr marL="457200" indent="-457200">
              <a:buFont typeface="Arial" panose="020B0604020202020204" pitchFamily="34" charset="0"/>
              <a:buChar char="•"/>
            </a:pPr>
            <a:r>
              <a:rPr lang="sv-SE" sz="2400">
                <a:solidFill>
                  <a:schemeClr val="bg2">
                    <a:lumMod val="25000"/>
                  </a:schemeClr>
                </a:solidFill>
              </a:rPr>
              <a:t>Återrapportera i helgrupp</a:t>
            </a:r>
          </a:p>
        </p:txBody>
      </p:sp>
      <p:sp>
        <p:nvSpPr>
          <p:cNvPr id="5" name="Rektangel: rundade hörn 4">
            <a:extLst>
              <a:ext uri="{FF2B5EF4-FFF2-40B4-BE49-F238E27FC236}">
                <a16:creationId xmlns:a16="http://schemas.microsoft.com/office/drawing/2014/main" id="{BDC31772-A42E-0B72-617B-FCDA63709537}"/>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
        <p:nvSpPr>
          <p:cNvPr id="6" name="Platshållare för innehåll 2">
            <a:extLst>
              <a:ext uri="{FF2B5EF4-FFF2-40B4-BE49-F238E27FC236}">
                <a16:creationId xmlns:a16="http://schemas.microsoft.com/office/drawing/2014/main" id="{356644DC-45C2-926C-ED4A-41B06FE8EC24}"/>
              </a:ext>
            </a:extLst>
          </p:cNvPr>
          <p:cNvSpPr txBox="1">
            <a:spLocks/>
          </p:cNvSpPr>
          <p:nvPr/>
        </p:nvSpPr>
        <p:spPr>
          <a:xfrm>
            <a:off x="5952074" y="2126807"/>
            <a:ext cx="5586319" cy="48527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sv-SE"/>
              <a:t>Vilket (eller vilka) av problemen är mest angeläget att arbeta vidare med?</a:t>
            </a:r>
          </a:p>
          <a:p>
            <a:pPr>
              <a:spcAft>
                <a:spcPts val="600"/>
              </a:spcAft>
            </a:pPr>
            <a:r>
              <a:rPr lang="sv-SE"/>
              <a:t>Varför är det angeläget? </a:t>
            </a:r>
          </a:p>
          <a:p>
            <a:pPr marL="0" indent="0">
              <a:spcAft>
                <a:spcPts val="600"/>
              </a:spcAft>
              <a:buFont typeface="Arial" panose="020B0604020202020204" pitchFamily="34" charset="0"/>
              <a:buNone/>
            </a:pPr>
            <a:endParaRPr lang="sv-SE" sz="2200"/>
          </a:p>
          <a:p>
            <a:pPr marL="0" indent="0" fontAlgn="base">
              <a:buFont typeface="Arial" panose="020B0604020202020204" pitchFamily="34" charset="0"/>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Font typeface="Arial" panose="020B0604020202020204" pitchFamily="34" charset="0"/>
              <a:buNone/>
            </a:pPr>
            <a:endParaRPr lang="sv-SE">
              <a:solidFill>
                <a:srgbClr val="0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75899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53B557-562C-0973-FFF1-6F983F758262}"/>
              </a:ext>
            </a:extLst>
          </p:cNvPr>
          <p:cNvSpPr>
            <a:spLocks noGrp="1"/>
          </p:cNvSpPr>
          <p:nvPr>
            <p:ph type="title"/>
          </p:nvPr>
        </p:nvSpPr>
        <p:spPr/>
        <p:txBody>
          <a:bodyPr/>
          <a:lstStyle/>
          <a:p>
            <a:r>
              <a:rPr lang="sv-SE">
                <a:latin typeface="Helvetica"/>
                <a:cs typeface="Helvetica"/>
              </a:rPr>
              <a:t>Till nästa gång</a:t>
            </a:r>
          </a:p>
        </p:txBody>
      </p:sp>
      <p:sp>
        <p:nvSpPr>
          <p:cNvPr id="3" name="Platshållare för innehåll 2">
            <a:extLst>
              <a:ext uri="{FF2B5EF4-FFF2-40B4-BE49-F238E27FC236}">
                <a16:creationId xmlns:a16="http://schemas.microsoft.com/office/drawing/2014/main" id="{09F9DA95-00FC-37F2-1CD1-562EEB5525BB}"/>
              </a:ext>
            </a:extLst>
          </p:cNvPr>
          <p:cNvSpPr>
            <a:spLocks noGrp="1"/>
          </p:cNvSpPr>
          <p:nvPr>
            <p:ph idx="1"/>
          </p:nvPr>
        </p:nvSpPr>
        <p:spPr>
          <a:xfrm>
            <a:off x="838200" y="1825625"/>
            <a:ext cx="5257800" cy="4351338"/>
          </a:xfrm>
        </p:spPr>
        <p:txBody>
          <a:bodyPr vert="horz" lIns="91440" tIns="45720" rIns="91440" bIns="45720" rtlCol="0" anchor="t">
            <a:normAutofit fontScale="92500" lnSpcReduction="20000"/>
          </a:bodyPr>
          <a:lstStyle/>
          <a:p>
            <a:r>
              <a:rPr lang="sv-SE">
                <a:latin typeface="Helvetica" panose="020B0604020202020204" pitchFamily="34" charset="0"/>
                <a:cs typeface="Helvetica" panose="020B0604020202020204" pitchFamily="34" charset="0"/>
              </a:rPr>
              <a:t>Vi skickar ut dokumentation från dagens workshop</a:t>
            </a:r>
          </a:p>
          <a:p>
            <a:endParaRPr lang="sv-SE">
              <a:latin typeface="Helvetica" panose="020B0604020202020204" pitchFamily="34" charset="0"/>
              <a:cs typeface="Helvetica" panose="020B0604020202020204" pitchFamily="34" charset="0"/>
            </a:endParaRPr>
          </a:p>
          <a:p>
            <a:r>
              <a:rPr lang="sv-SE">
                <a:latin typeface="Helvetica" panose="020B0604020202020204" pitchFamily="34" charset="0"/>
                <a:cs typeface="Helvetica" panose="020B0604020202020204" pitchFamily="34" charset="0"/>
              </a:rPr>
              <a:t>Ni återkopplar till era verksamheter om de gemensamma problem som identifierats</a:t>
            </a:r>
          </a:p>
          <a:p>
            <a:endParaRPr lang="sv-SE">
              <a:latin typeface="Helvetica" panose="020B0604020202020204" pitchFamily="34" charset="0"/>
              <a:cs typeface="Helvetica" panose="020B0604020202020204" pitchFamily="34" charset="0"/>
            </a:endParaRPr>
          </a:p>
          <a:p>
            <a:r>
              <a:rPr lang="sv-SE">
                <a:latin typeface="Helvetica" panose="020B0604020202020204" pitchFamily="34" charset="0"/>
                <a:cs typeface="Helvetica" panose="020B0604020202020204" pitchFamily="34" charset="0"/>
              </a:rPr>
              <a:t>Lyssna in:</a:t>
            </a:r>
          </a:p>
          <a:p>
            <a:pPr lvl="1"/>
            <a:r>
              <a:rPr lang="sv-SE"/>
              <a:t>Vilket (eller vilka) av problemen är mest angeläget att jobba vidare med?</a:t>
            </a:r>
          </a:p>
          <a:p>
            <a:pPr lvl="1">
              <a:spcAft>
                <a:spcPts val="600"/>
              </a:spcAft>
            </a:pPr>
            <a:r>
              <a:rPr lang="sv-SE"/>
              <a:t>Varför är det angeläget? </a:t>
            </a:r>
          </a:p>
          <a:p>
            <a:endParaRPr lang="sv-SE">
              <a:latin typeface="Helvetica" panose="020B0604020202020204" pitchFamily="34" charset="0"/>
              <a:cs typeface="Helvetica" panose="020B0604020202020204" pitchFamily="34" charset="0"/>
            </a:endParaRPr>
          </a:p>
          <a:p>
            <a:pPr marL="0" lvl="0" indent="0">
              <a:buNone/>
            </a:pPr>
            <a:endParaRPr lang="sv-SE">
              <a:latin typeface="Helvetica" panose="020B0604020202020204" pitchFamily="34" charset="0"/>
              <a:cs typeface="Helvetica" panose="020B0604020202020204" pitchFamily="34" charset="0"/>
            </a:endParaRPr>
          </a:p>
          <a:p>
            <a:pPr marL="0" lv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a:p>
            <a:pPr marL="0" indent="0">
              <a:buNone/>
            </a:pPr>
            <a:endParaRPr lang="sv-SE">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E3B5C39F-9D2E-A4EB-162D-CAB8D1423BF0}"/>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343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5E55F-8C11-F4A5-321E-ED903BDF0AA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4C06D4E-6EF6-EFAE-7F59-CE93706ACD86}"/>
              </a:ext>
            </a:extLst>
          </p:cNvPr>
          <p:cNvSpPr>
            <a:spLocks noGrp="1"/>
          </p:cNvSpPr>
          <p:nvPr>
            <p:ph type="title"/>
          </p:nvPr>
        </p:nvSpPr>
        <p:spPr/>
        <p:txBody>
          <a:bodyPr/>
          <a:lstStyle/>
          <a:p>
            <a:r>
              <a:rPr lang="sv-SE">
                <a:latin typeface="Helvetica"/>
                <a:cs typeface="Helvetica"/>
              </a:rPr>
              <a:t>Nästa workshop: [datum, tid och lokal]</a:t>
            </a:r>
            <a:endParaRPr lang="sv-SE"/>
          </a:p>
        </p:txBody>
      </p:sp>
      <p:graphicFrame>
        <p:nvGraphicFramePr>
          <p:cNvPr id="4" name="Platshållare för innehåll 3">
            <a:extLst>
              <a:ext uri="{FF2B5EF4-FFF2-40B4-BE49-F238E27FC236}">
                <a16:creationId xmlns:a16="http://schemas.microsoft.com/office/drawing/2014/main" id="{CA5BB2BF-71EC-87E2-E8A0-218B11889185}"/>
              </a:ext>
            </a:extLst>
          </p:cNvPr>
          <p:cNvGraphicFramePr>
            <a:graphicFrameLocks noGrp="1"/>
          </p:cNvGraphicFramePr>
          <p:nvPr>
            <p:ph idx="1"/>
            <p:extLst>
              <p:ext uri="{D42A27DB-BD31-4B8C-83A1-F6EECF244321}">
                <p14:modId xmlns:p14="http://schemas.microsoft.com/office/powerpoint/2010/main" val="34997906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ktangel 285">
            <a:extLst>
              <a:ext uri="{FF2B5EF4-FFF2-40B4-BE49-F238E27FC236}">
                <a16:creationId xmlns:a16="http://schemas.microsoft.com/office/drawing/2014/main" id="{EC7567A3-8EED-9738-ED85-AD4E77936793}"/>
              </a:ext>
            </a:extLst>
          </p:cNvPr>
          <p:cNvSpPr/>
          <p:nvPr/>
        </p:nvSpPr>
        <p:spPr>
          <a:xfrm>
            <a:off x="4437983" y="2603672"/>
            <a:ext cx="3859644" cy="2795244"/>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862456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F16064A-3E0C-60E3-B09E-415CDF918053}"/>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B4D15C5E-E177-194B-3C5E-4E33D0F67EB4}"/>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2203089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08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72950-3458-43BA-BCB3-6995BEE4DB0C}"/>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A2863FAF-4CE3-9186-9E37-19EBB7ACFD35}"/>
              </a:ext>
            </a:extLst>
          </p:cNvPr>
          <p:cNvSpPr>
            <a:spLocks noGrp="1"/>
          </p:cNvSpPr>
          <p:nvPr>
            <p:ph type="ctrTitle"/>
          </p:nvPr>
        </p:nvSpPr>
        <p:spPr/>
        <p:txBody>
          <a:bodyPr/>
          <a:lstStyle/>
          <a:p>
            <a:r>
              <a:rPr lang="sv-SE"/>
              <a:t>Välkommen till projekt XX Workshop 2</a:t>
            </a:r>
          </a:p>
        </p:txBody>
      </p:sp>
      <p:sp>
        <p:nvSpPr>
          <p:cNvPr id="5" name="Underrubrik 4">
            <a:extLst>
              <a:ext uri="{FF2B5EF4-FFF2-40B4-BE49-F238E27FC236}">
                <a16:creationId xmlns:a16="http://schemas.microsoft.com/office/drawing/2014/main" id="{11531FB1-44F9-7B59-E62B-E1AAF91278B6}"/>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2224863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9B8DA3-6263-FAEB-05A1-8CE18203CA48}"/>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8418929-C3E7-9B96-6413-1D8778C64F1E}"/>
              </a:ext>
            </a:extLst>
          </p:cNvPr>
          <p:cNvSpPr>
            <a:spLocks noGrp="1"/>
          </p:cNvSpPr>
          <p:nvPr>
            <p:ph idx="1"/>
          </p:nvPr>
        </p:nvSpPr>
        <p:spPr/>
        <p:txBody>
          <a:bodyPr>
            <a:normAutofit lnSpcReduction="10000"/>
          </a:bodyPr>
          <a:lstStyle/>
          <a:p>
            <a:r>
              <a:rPr lang="sv-SE" noProof="0">
                <a:cs typeface="Helvetica" panose="020B0604020202020204" pitchFamily="34" charset="0"/>
              </a:rPr>
              <a:t>Välkomna, syfte, agenda. </a:t>
            </a:r>
            <a:r>
              <a:rPr lang="sv-SE" b="1" noProof="0">
                <a:solidFill>
                  <a:schemeClr val="accent6">
                    <a:lumMod val="50000"/>
                  </a:schemeClr>
                </a:solidFill>
                <a:cs typeface="Helvetica" panose="020B0604020202020204" pitchFamily="34" charset="0"/>
              </a:rPr>
              <a:t>5 min</a:t>
            </a:r>
          </a:p>
          <a:p>
            <a:r>
              <a:rPr lang="sv-SE" noProof="0">
                <a:cs typeface="Helvetica" panose="020B0604020202020204" pitchFamily="34" charset="0"/>
              </a:rPr>
              <a:t>Incheckning. </a:t>
            </a:r>
            <a:r>
              <a:rPr lang="sv-SE" b="1" noProof="0">
                <a:solidFill>
                  <a:schemeClr val="accent6">
                    <a:lumMod val="50000"/>
                  </a:schemeClr>
                </a:solidFill>
                <a:cs typeface="Helvetica" panose="020B0604020202020204" pitchFamily="34" charset="0"/>
              </a:rPr>
              <a:t>5 min </a:t>
            </a:r>
          </a:p>
          <a:p>
            <a:r>
              <a:rPr lang="sv-SE" noProof="0">
                <a:cs typeface="Helvetica" panose="020B0604020202020204" pitchFamily="34" charset="0"/>
              </a:rPr>
              <a:t>Arbetspass 1: </a:t>
            </a:r>
            <a:r>
              <a:rPr lang="sv-SE" noProof="0"/>
              <a:t>Välja problem.  </a:t>
            </a:r>
            <a:r>
              <a:rPr lang="sv-SE" b="1" noProof="0">
                <a:solidFill>
                  <a:schemeClr val="accent6">
                    <a:lumMod val="50000"/>
                  </a:schemeClr>
                </a:solidFill>
              </a:rPr>
              <a:t>15 min</a:t>
            </a:r>
          </a:p>
          <a:p>
            <a:r>
              <a:rPr lang="sv-SE" noProof="0">
                <a:cs typeface="Helvetica" panose="020B0604020202020204" pitchFamily="34" charset="0"/>
              </a:rPr>
              <a:t>Arbetspass 2: Släpp loss kreativiteten! </a:t>
            </a:r>
            <a:r>
              <a:rPr lang="sv-SE" b="1" noProof="0">
                <a:solidFill>
                  <a:schemeClr val="accent3"/>
                </a:solidFill>
                <a:cs typeface="Helvetica" panose="020B0604020202020204" pitchFamily="34" charset="0"/>
              </a:rPr>
              <a:t>45 min</a:t>
            </a:r>
          </a:p>
          <a:p>
            <a:r>
              <a:rPr lang="sv-SE" i="1" noProof="0" err="1">
                <a:cs typeface="Helvetica" panose="020B0604020202020204" pitchFamily="34" charset="0"/>
              </a:rPr>
              <a:t>Nyfikan</a:t>
            </a:r>
            <a:r>
              <a:rPr lang="sv-SE" i="1" noProof="0">
                <a:cs typeface="Helvetica" panose="020B0604020202020204" pitchFamily="34" charset="0"/>
              </a:rPr>
              <a:t>. </a:t>
            </a:r>
            <a:r>
              <a:rPr lang="sv-SE" b="1" noProof="0">
                <a:solidFill>
                  <a:schemeClr val="accent3"/>
                </a:solidFill>
                <a:cs typeface="Helvetica" panose="020B0604020202020204" pitchFamily="34" charset="0"/>
              </a:rPr>
              <a:t>15 min</a:t>
            </a:r>
          </a:p>
          <a:p>
            <a:r>
              <a:rPr lang="sv-SE" noProof="0">
                <a:cs typeface="Helvetica" panose="020B0604020202020204" pitchFamily="34" charset="0"/>
              </a:rPr>
              <a:t>Arbetspass 3: Prioritera vilken idé som ska vidareutvecklas </a:t>
            </a:r>
            <a:r>
              <a:rPr lang="sv-SE" b="1" noProof="0">
                <a:solidFill>
                  <a:schemeClr val="accent3"/>
                </a:solidFill>
                <a:cs typeface="Helvetica" panose="020B0604020202020204" pitchFamily="34" charset="0"/>
              </a:rPr>
              <a:t>25 min</a:t>
            </a:r>
          </a:p>
          <a:p>
            <a:r>
              <a:rPr lang="sv-SE" noProof="0">
                <a:cs typeface="Helvetica" panose="020B0604020202020204" pitchFamily="34" charset="0"/>
              </a:rPr>
              <a:t>Bensträckare: </a:t>
            </a:r>
            <a:r>
              <a:rPr lang="sv-SE" b="1" noProof="0">
                <a:solidFill>
                  <a:schemeClr val="accent3"/>
                </a:solidFill>
                <a:cs typeface="Helvetica" panose="020B0604020202020204" pitchFamily="34" charset="0"/>
              </a:rPr>
              <a:t>5 min</a:t>
            </a:r>
          </a:p>
          <a:p>
            <a:r>
              <a:rPr lang="sv-SE" noProof="0">
                <a:cs typeface="Helvetica" panose="020B0604020202020204" pitchFamily="34" charset="0"/>
              </a:rPr>
              <a:t>Arbetspass 4: Börja konkretisera lösningen. </a:t>
            </a:r>
            <a:r>
              <a:rPr lang="sv-SE" b="1" noProof="0">
                <a:solidFill>
                  <a:schemeClr val="accent3"/>
                </a:solidFill>
                <a:cs typeface="Helvetica" panose="020B0604020202020204" pitchFamily="34" charset="0"/>
              </a:rPr>
              <a:t>30 min</a:t>
            </a:r>
          </a:p>
          <a:p>
            <a:r>
              <a:rPr lang="sv-SE" noProof="0">
                <a:cs typeface="Helvetica" panose="020B0604020202020204" pitchFamily="34" charset="0"/>
              </a:rPr>
              <a:t>Avslut och nästa gång. </a:t>
            </a:r>
            <a:r>
              <a:rPr lang="sv-SE" b="1" noProof="0">
                <a:solidFill>
                  <a:schemeClr val="accent3"/>
                </a:solidFill>
                <a:cs typeface="Helvetica" panose="020B0604020202020204" pitchFamily="34" charset="0"/>
              </a:rPr>
              <a:t>5 min</a:t>
            </a:r>
          </a:p>
          <a:p>
            <a:endParaRPr lang="sv-SE"/>
          </a:p>
        </p:txBody>
      </p:sp>
      <p:sp>
        <p:nvSpPr>
          <p:cNvPr id="4" name="Rubrik 1">
            <a:extLst>
              <a:ext uri="{FF2B5EF4-FFF2-40B4-BE49-F238E27FC236}">
                <a16:creationId xmlns:a16="http://schemas.microsoft.com/office/drawing/2014/main" id="{7C258D54-FFC3-012A-002C-7FF129460801}"/>
              </a:ext>
            </a:extLst>
          </p:cNvPr>
          <p:cNvSpPr txBox="1">
            <a:spLocks/>
          </p:cNvSpPr>
          <p:nvPr/>
        </p:nvSpPr>
        <p:spPr>
          <a:xfrm>
            <a:off x="927100" y="269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solidFill>
                  <a:schemeClr val="accent6">
                    <a:lumMod val="75000"/>
                  </a:schemeClr>
                </a:solidFill>
              </a:rPr>
              <a:t>Dold bild – Agenda med cirka tidsåtgång</a:t>
            </a:r>
            <a:endParaRPr lang="sv-SE"/>
          </a:p>
        </p:txBody>
      </p:sp>
    </p:spTree>
    <p:extLst>
      <p:ext uri="{BB962C8B-B14F-4D97-AF65-F5344CB8AC3E}">
        <p14:creationId xmlns:p14="http://schemas.microsoft.com/office/powerpoint/2010/main" val="3579849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60636-EE21-8661-FA5A-168E8D87824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5EA74F2-0030-63A3-B523-68647F6DA89B}"/>
              </a:ext>
            </a:extLst>
          </p:cNvPr>
          <p:cNvSpPr>
            <a:spLocks noGrp="1"/>
          </p:cNvSpPr>
          <p:nvPr>
            <p:ph type="title"/>
          </p:nvPr>
        </p:nvSpPr>
        <p:spPr/>
        <p:txBody>
          <a:bodyPr/>
          <a:lstStyle/>
          <a:p>
            <a:r>
              <a:rPr lang="sv-SE">
                <a:latin typeface="Helvetica"/>
                <a:cs typeface="Helvetica"/>
              </a:rPr>
              <a:t>Syftet med dagens workshop</a:t>
            </a:r>
            <a:endParaRPr lang="sv-SE"/>
          </a:p>
        </p:txBody>
      </p:sp>
      <p:graphicFrame>
        <p:nvGraphicFramePr>
          <p:cNvPr id="4" name="Platshållare för innehåll 3">
            <a:extLst>
              <a:ext uri="{FF2B5EF4-FFF2-40B4-BE49-F238E27FC236}">
                <a16:creationId xmlns:a16="http://schemas.microsoft.com/office/drawing/2014/main" id="{1E31A6FF-3701-7CED-0081-CAE212A4F552}"/>
              </a:ext>
            </a:extLst>
          </p:cNvPr>
          <p:cNvGraphicFramePr>
            <a:graphicFrameLocks noGrp="1"/>
          </p:cNvGraphicFramePr>
          <p:nvPr>
            <p:ph idx="1"/>
            <p:extLst>
              <p:ext uri="{D42A27DB-BD31-4B8C-83A1-F6EECF244321}">
                <p14:modId xmlns:p14="http://schemas.microsoft.com/office/powerpoint/2010/main" val="379441570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ktangel 285">
            <a:extLst>
              <a:ext uri="{FF2B5EF4-FFF2-40B4-BE49-F238E27FC236}">
                <a16:creationId xmlns:a16="http://schemas.microsoft.com/office/drawing/2014/main" id="{B4A7CCE8-F81D-4302-2D33-DEC1FC6B3D42}"/>
              </a:ext>
            </a:extLst>
          </p:cNvPr>
          <p:cNvSpPr/>
          <p:nvPr/>
        </p:nvSpPr>
        <p:spPr>
          <a:xfrm>
            <a:off x="4051903" y="2597428"/>
            <a:ext cx="3859644" cy="2795244"/>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479904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5E67BB-9EF7-C151-C37C-1B4B6D2549D6}"/>
              </a:ext>
            </a:extLst>
          </p:cNvPr>
          <p:cNvSpPr>
            <a:spLocks noGrp="1"/>
          </p:cNvSpPr>
          <p:nvPr>
            <p:ph type="title"/>
          </p:nvPr>
        </p:nvSpPr>
        <p:spPr/>
        <p:txBody>
          <a:bodyPr/>
          <a:lstStyle/>
          <a:p>
            <a:r>
              <a:rPr lang="sv-SE"/>
              <a:t>Dagens agenda</a:t>
            </a:r>
          </a:p>
        </p:txBody>
      </p:sp>
      <p:sp>
        <p:nvSpPr>
          <p:cNvPr id="3" name="Platshållare för innehåll 2">
            <a:extLst>
              <a:ext uri="{FF2B5EF4-FFF2-40B4-BE49-F238E27FC236}">
                <a16:creationId xmlns:a16="http://schemas.microsoft.com/office/drawing/2014/main" id="{827C53AC-B2DF-8F4F-061C-26497C88A839}"/>
              </a:ext>
            </a:extLst>
          </p:cNvPr>
          <p:cNvSpPr>
            <a:spLocks noGrp="1"/>
          </p:cNvSpPr>
          <p:nvPr>
            <p:ph idx="1"/>
          </p:nvPr>
        </p:nvSpPr>
        <p:spPr/>
        <p:txBody>
          <a:bodyPr>
            <a:normAutofit/>
          </a:bodyPr>
          <a:lstStyle/>
          <a:p>
            <a:r>
              <a:rPr lang="sv-SE" noProof="0">
                <a:cs typeface="Helvetica" panose="020B0604020202020204" pitchFamily="34" charset="0"/>
              </a:rPr>
              <a:t>Incheckning </a:t>
            </a:r>
          </a:p>
          <a:p>
            <a:r>
              <a:rPr lang="sv-SE" noProof="0">
                <a:cs typeface="Helvetica" panose="020B0604020202020204" pitchFamily="34" charset="0"/>
              </a:rPr>
              <a:t>Arbetspass 1: </a:t>
            </a:r>
            <a:r>
              <a:rPr lang="sv-SE" noProof="0"/>
              <a:t>Välja problem</a:t>
            </a:r>
          </a:p>
          <a:p>
            <a:r>
              <a:rPr lang="sv-SE" noProof="0">
                <a:cs typeface="Helvetica" panose="020B0604020202020204" pitchFamily="34" charset="0"/>
              </a:rPr>
              <a:t>Arbetspass 2: Släpp loss kreativiteten!</a:t>
            </a:r>
          </a:p>
          <a:p>
            <a:r>
              <a:rPr lang="sv-SE" i="1" noProof="0" err="1">
                <a:cs typeface="Helvetica" panose="020B0604020202020204" pitchFamily="34" charset="0"/>
              </a:rPr>
              <a:t>Nyfikan</a:t>
            </a:r>
            <a:endParaRPr lang="sv-SE" i="1" noProof="0">
              <a:cs typeface="Helvetica" panose="020B0604020202020204" pitchFamily="34" charset="0"/>
            </a:endParaRPr>
          </a:p>
          <a:p>
            <a:r>
              <a:rPr lang="sv-SE" noProof="0">
                <a:cs typeface="Helvetica" panose="020B0604020202020204" pitchFamily="34" charset="0"/>
              </a:rPr>
              <a:t>Arbetspass 3: Prioritera vilken idé som ska vidareutvecklas</a:t>
            </a:r>
          </a:p>
          <a:p>
            <a:r>
              <a:rPr lang="sv-SE" noProof="0">
                <a:cs typeface="Helvetica" panose="020B0604020202020204" pitchFamily="34" charset="0"/>
              </a:rPr>
              <a:t>Arbetspass 4: Börja konkretisera lösningen</a:t>
            </a:r>
          </a:p>
          <a:p>
            <a:r>
              <a:rPr lang="sv-SE" noProof="0">
                <a:cs typeface="Helvetica" panose="020B0604020202020204" pitchFamily="34" charset="0"/>
              </a:rPr>
              <a:t>Avslut och nästa gång</a:t>
            </a:r>
          </a:p>
          <a:p>
            <a:endParaRPr lang="sv-SE"/>
          </a:p>
        </p:txBody>
      </p:sp>
    </p:spTree>
    <p:extLst>
      <p:ext uri="{BB962C8B-B14F-4D97-AF65-F5344CB8AC3E}">
        <p14:creationId xmlns:p14="http://schemas.microsoft.com/office/powerpoint/2010/main" val="2263796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7F514A-5A3F-4FA2-9E99-365A7B3267A8}"/>
              </a:ext>
            </a:extLst>
          </p:cNvPr>
          <p:cNvSpPr>
            <a:spLocks noGrp="1"/>
          </p:cNvSpPr>
          <p:nvPr>
            <p:ph type="title"/>
          </p:nvPr>
        </p:nvSpPr>
        <p:spPr>
          <a:xfrm>
            <a:off x="761803" y="350196"/>
            <a:ext cx="4646904" cy="1624520"/>
          </a:xfrm>
        </p:spPr>
        <p:txBody>
          <a:bodyPr vert="horz" lIns="91440" tIns="45720" rIns="91440" bIns="45720" rtlCol="0" anchor="ctr">
            <a:normAutofit/>
          </a:bodyPr>
          <a:lstStyle/>
          <a:p>
            <a:r>
              <a:rPr lang="sv-SE" sz="4000">
                <a:latin typeface="Helvetica" panose="020B0604020202020204" pitchFamily="34" charset="0"/>
                <a:cs typeface="Helvetica" panose="020B0604020202020204" pitchFamily="34" charset="0"/>
              </a:rPr>
              <a:t>Incheckning</a:t>
            </a:r>
          </a:p>
        </p:txBody>
      </p:sp>
      <p:sp>
        <p:nvSpPr>
          <p:cNvPr id="3" name="Platshållare för innehåll 2">
            <a:extLst>
              <a:ext uri="{FF2B5EF4-FFF2-40B4-BE49-F238E27FC236}">
                <a16:creationId xmlns:a16="http://schemas.microsoft.com/office/drawing/2014/main" id="{10160719-9BF1-4812-91A9-C891B8A81ABD}"/>
              </a:ext>
            </a:extLst>
          </p:cNvPr>
          <p:cNvSpPr>
            <a:spLocks noGrp="1"/>
          </p:cNvSpPr>
          <p:nvPr>
            <p:ph sz="half" idx="1"/>
          </p:nvPr>
        </p:nvSpPr>
        <p:spPr>
          <a:xfrm>
            <a:off x="761802" y="2743200"/>
            <a:ext cx="4646905" cy="3613149"/>
          </a:xfrm>
        </p:spPr>
        <p:txBody>
          <a:bodyPr vert="horz" lIns="91440" tIns="45720" rIns="91440" bIns="45720" rtlCol="0" anchor="ctr">
            <a:normAutofit/>
          </a:bodyPr>
          <a:lstStyle/>
          <a:p>
            <a:pPr>
              <a:spcAft>
                <a:spcPts val="800"/>
              </a:spcAft>
            </a:pPr>
            <a:r>
              <a:rPr lang="sv-SE" sz="2400">
                <a:latin typeface="Helvetica" panose="020B0604020202020204" pitchFamily="34" charset="0"/>
                <a:cs typeface="Helvetica" panose="020B0604020202020204" pitchFamily="34" charset="0"/>
              </a:rPr>
              <a:t>Vilket djur representerar hur jag känner mig just nu?</a:t>
            </a:r>
          </a:p>
        </p:txBody>
      </p:sp>
      <p:pic>
        <p:nvPicPr>
          <p:cNvPr id="6" name="Bildobjekt 5">
            <a:extLst>
              <a:ext uri="{FF2B5EF4-FFF2-40B4-BE49-F238E27FC236}">
                <a16:creationId xmlns:a16="http://schemas.microsoft.com/office/drawing/2014/main" id="{73CD9C5C-1AD7-ED5E-28D0-9285A859839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66522" y="0"/>
            <a:ext cx="3825478" cy="6858000"/>
          </a:xfrm>
          <a:prstGeom prst="rect">
            <a:avLst/>
          </a:prstGeom>
        </p:spPr>
      </p:pic>
    </p:spTree>
    <p:extLst>
      <p:ext uri="{BB962C8B-B14F-4D97-AF65-F5344CB8AC3E}">
        <p14:creationId xmlns:p14="http://schemas.microsoft.com/office/powerpoint/2010/main" val="2121878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34D1A8A5-242B-D4D1-B1EB-903EA1B65272}"/>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sz="4400" b="1" kern="1200" err="1">
                <a:latin typeface="+mj-lt"/>
                <a:ea typeface="+mj-ea"/>
                <a:cs typeface="+mj-cs"/>
              </a:rPr>
              <a:t>Arbetspass</a:t>
            </a:r>
            <a:r>
              <a:rPr lang="en-US" sz="4400" b="1" kern="1200">
                <a:latin typeface="+mj-lt"/>
                <a:ea typeface="+mj-ea"/>
                <a:cs typeface="+mj-cs"/>
              </a:rPr>
              <a:t> 1</a:t>
            </a:r>
            <a:br>
              <a:rPr lang="en-US" sz="4400" kern="1200"/>
            </a:br>
            <a:r>
              <a:rPr lang="sv-SE" sz="4400"/>
              <a:t>Välja problem </a:t>
            </a:r>
            <a:r>
              <a:rPr lang="sv-SE" sz="4400" err="1"/>
              <a:t>problem</a:t>
            </a:r>
            <a:r>
              <a:rPr lang="sv-SE" sz="4400"/>
              <a:t> att gå vidare med</a:t>
            </a:r>
            <a:endParaRPr lang="en-US" sz="4400" kern="1200">
              <a:latin typeface="+mj-lt"/>
              <a:ea typeface="Calibri Light"/>
              <a:cs typeface="Calibri Light"/>
            </a:endParaRPr>
          </a:p>
        </p:txBody>
      </p:sp>
      <p:pic>
        <p:nvPicPr>
          <p:cNvPr id="3" name="Bildobjekt 2">
            <a:extLst>
              <a:ext uri="{FF2B5EF4-FFF2-40B4-BE49-F238E27FC236}">
                <a16:creationId xmlns:a16="http://schemas.microsoft.com/office/drawing/2014/main" id="{403172D5-C573-D797-471A-C139D6D8A0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35" r="11519"/>
          <a:stretch/>
        </p:blipFill>
        <p:spPr>
          <a:xfrm>
            <a:off x="6094476" y="-1"/>
            <a:ext cx="5962757" cy="6858001"/>
          </a:xfrm>
          <a:prstGeom prst="rect">
            <a:avLst/>
          </a:prstGeom>
        </p:spPr>
      </p:pic>
    </p:spTree>
    <p:extLst>
      <p:ext uri="{BB962C8B-B14F-4D97-AF65-F5344CB8AC3E}">
        <p14:creationId xmlns:p14="http://schemas.microsoft.com/office/powerpoint/2010/main" val="3587885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EE02-4662-6BBC-72AA-417BA2EC795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C009235-F176-9091-929A-860743E449AC}"/>
              </a:ext>
            </a:extLst>
          </p:cNvPr>
          <p:cNvSpPr>
            <a:spLocks noGrp="1"/>
          </p:cNvSpPr>
          <p:nvPr>
            <p:ph type="title"/>
          </p:nvPr>
        </p:nvSpPr>
        <p:spPr>
          <a:xfrm>
            <a:off x="2995485" y="0"/>
            <a:ext cx="9044115" cy="1807305"/>
          </a:xfrm>
        </p:spPr>
        <p:txBody>
          <a:bodyPr>
            <a:normAutofit/>
          </a:bodyPr>
          <a:lstStyle/>
          <a:p>
            <a:r>
              <a:rPr lang="sv-SE" sz="4000"/>
              <a:t>Verksamheternas perspektiv på problemen</a:t>
            </a:r>
            <a:br>
              <a:rPr lang="sv-SE" sz="4000">
                <a:cs typeface="Calibri"/>
              </a:rPr>
            </a:br>
            <a:endParaRPr lang="sv-SE" sz="4000">
              <a:cs typeface="Calibri"/>
            </a:endParaRPr>
          </a:p>
        </p:txBody>
      </p:sp>
      <p:pic>
        <p:nvPicPr>
          <p:cNvPr id="5" name="Bildobjekt 4" descr="Två händer som håller i bitar">
            <a:extLst>
              <a:ext uri="{FF2B5EF4-FFF2-40B4-BE49-F238E27FC236}">
                <a16:creationId xmlns:a16="http://schemas.microsoft.com/office/drawing/2014/main" id="{B8FAC21D-DF09-6D52-0FAE-6D004FD1C254}"/>
              </a:ext>
            </a:extLst>
          </p:cNvPr>
          <p:cNvPicPr>
            <a:picLocks noChangeAspect="1"/>
          </p:cNvPicPr>
          <p:nvPr/>
        </p:nvPicPr>
        <p:blipFill>
          <a:blip r:embed="rId3" cstate="email">
            <a:extLst>
              <a:ext uri="{28A0092B-C50C-407E-A947-70E740481C1C}">
                <a14:useLocalDpi xmlns:a14="http://schemas.microsoft.com/office/drawing/2010/main" val="0"/>
              </a:ext>
            </a:extLst>
          </a:blip>
          <a:srcRect l="17959" r="12475" b="1"/>
          <a:stretch/>
        </p:blipFill>
        <p:spPr>
          <a:xfrm>
            <a:off x="21" y="0"/>
            <a:ext cx="3262164" cy="365760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4" name="Diagram 3">
            <a:extLst>
              <a:ext uri="{FF2B5EF4-FFF2-40B4-BE49-F238E27FC236}">
                <a16:creationId xmlns:a16="http://schemas.microsoft.com/office/drawing/2014/main" id="{4C3EAFE3-0264-0463-39CD-53E9DF9C7EAF}"/>
              </a:ext>
            </a:extLst>
          </p:cNvPr>
          <p:cNvGraphicFramePr/>
          <p:nvPr>
            <p:extLst>
              <p:ext uri="{D42A27DB-BD31-4B8C-83A1-F6EECF244321}">
                <p14:modId xmlns:p14="http://schemas.microsoft.com/office/powerpoint/2010/main" val="957623802"/>
              </p:ext>
            </p:extLst>
          </p:nvPr>
        </p:nvGraphicFramePr>
        <p:xfrm>
          <a:off x="3262185" y="1268777"/>
          <a:ext cx="8299181" cy="51905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16239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520CA6-3949-04C5-F2ED-F2C4D67F01C9}"/>
              </a:ext>
            </a:extLst>
          </p:cNvPr>
          <p:cNvSpPr>
            <a:spLocks noGrp="1"/>
          </p:cNvSpPr>
          <p:nvPr>
            <p:ph type="title"/>
          </p:nvPr>
        </p:nvSpPr>
        <p:spPr>
          <a:xfrm>
            <a:off x="6738267" y="818302"/>
            <a:ext cx="5268676" cy="2175269"/>
          </a:xfrm>
        </p:spPr>
        <p:txBody>
          <a:bodyPr anchor="b">
            <a:normAutofit/>
          </a:bodyPr>
          <a:lstStyle/>
          <a:p>
            <a:r>
              <a:rPr lang="sv-SE" sz="4900">
                <a:solidFill>
                  <a:schemeClr val="tx2"/>
                </a:solidFill>
                <a:latin typeface="Helvetica"/>
                <a:cs typeface="Helvetica"/>
              </a:rPr>
              <a:t>Välja problem</a:t>
            </a:r>
            <a:br>
              <a:rPr lang="sv-SE" sz="3100">
                <a:solidFill>
                  <a:schemeClr val="tx2"/>
                </a:solidFill>
                <a:latin typeface="Helvetica" panose="020B0604020202020204" pitchFamily="34" charset="0"/>
                <a:cs typeface="Helvetica" panose="020B0604020202020204" pitchFamily="34" charset="0"/>
              </a:rPr>
            </a:br>
            <a:endParaRPr lang="sv-SE" sz="3100">
              <a:solidFill>
                <a:schemeClr val="tx2"/>
              </a:solidFill>
              <a:latin typeface="Helvetica" panose="020B0604020202020204" pitchFamily="34" charset="0"/>
              <a:cs typeface="Helvetica" panose="020B0604020202020204" pitchFamily="34" charset="0"/>
            </a:endParaRPr>
          </a:p>
        </p:txBody>
      </p:sp>
      <p:pic>
        <p:nvPicPr>
          <p:cNvPr id="9" name="Bildobjekt 8" descr="Barnets skolmaterial">
            <a:extLst>
              <a:ext uri="{FF2B5EF4-FFF2-40B4-BE49-F238E27FC236}">
                <a16:creationId xmlns:a16="http://schemas.microsoft.com/office/drawing/2014/main" id="{3A662765-30B8-72C2-67EF-C161E83E0798}"/>
              </a:ext>
            </a:extLst>
          </p:cNvPr>
          <p:cNvPicPr>
            <a:picLocks noChangeAspect="1"/>
          </p:cNvPicPr>
          <p:nvPr/>
        </p:nvPicPr>
        <p:blipFill>
          <a:blip r:embed="rId3" cstate="email">
            <a:alphaModFix/>
            <a:extLst>
              <a:ext uri="{28A0092B-C50C-407E-A947-70E740481C1C}">
                <a14:useLocalDpi xmlns:a14="http://schemas.microsoft.com/office/drawing/2010/main" val="0"/>
              </a:ext>
            </a:extLst>
          </a:blip>
          <a:srcRect l="11741" r="8722" b="2"/>
          <a:stretch>
            <a:fillRect/>
          </a:stretch>
        </p:blipFill>
        <p:spPr>
          <a:xfrm>
            <a:off x="304" y="-20320"/>
            <a:ext cx="4445462"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6" name="Bildobjekt 5" descr="Guldstjärna kontur på rosa bakgrund">
            <a:extLst>
              <a:ext uri="{FF2B5EF4-FFF2-40B4-BE49-F238E27FC236}">
                <a16:creationId xmlns:a16="http://schemas.microsoft.com/office/drawing/2014/main" id="{E8CABC99-4492-1801-4E95-C210FB17DC7B}"/>
              </a:ext>
            </a:extLst>
          </p:cNvPr>
          <p:cNvPicPr>
            <a:picLocks noChangeAspect="1"/>
          </p:cNvPicPr>
          <p:nvPr/>
        </p:nvPicPr>
        <p:blipFill>
          <a:blip r:embed="rId4" cstate="email">
            <a:alphaModFix/>
            <a:extLst>
              <a:ext uri="{28A0092B-C50C-407E-A947-70E740481C1C}">
                <a14:useLocalDpi xmlns:a14="http://schemas.microsoft.com/office/drawing/2010/main" val="0"/>
              </a:ext>
            </a:extLst>
          </a:blip>
          <a:srcRect l="11368" r="10784" b="-4"/>
          <a:stretch>
            <a:fillRect/>
          </a:stretch>
        </p:blipFill>
        <p:spPr>
          <a:xfrm>
            <a:off x="8578" y="3917279"/>
            <a:ext cx="344058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pic>
        <p:nvPicPr>
          <p:cNvPr id="4" name="Platshållare för innehåll 3">
            <a:extLst>
              <a:ext uri="{FF2B5EF4-FFF2-40B4-BE49-F238E27FC236}">
                <a16:creationId xmlns:a16="http://schemas.microsoft.com/office/drawing/2014/main" id="{365E3290-28A6-EEDE-FC97-2FCA369A4DCE}"/>
              </a:ext>
            </a:extLst>
          </p:cNvPr>
          <p:cNvPicPr>
            <a:picLocks noChangeAspect="1"/>
          </p:cNvPicPr>
          <p:nvPr/>
        </p:nvPicPr>
        <p:blipFill>
          <a:blip r:embed="rId5" cstate="email">
            <a:alphaModFix/>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138"/>
          <a:stretch>
            <a:fillRect/>
          </a:stretch>
        </p:blipFill>
        <p:spPr>
          <a:xfrm>
            <a:off x="3125968" y="2564970"/>
            <a:ext cx="3316388" cy="3278632"/>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8" name="Content Placeholder 7">
            <a:extLst>
              <a:ext uri="{FF2B5EF4-FFF2-40B4-BE49-F238E27FC236}">
                <a16:creationId xmlns:a16="http://schemas.microsoft.com/office/drawing/2014/main" id="{E1C37E8E-1F44-93EB-4A0E-69EE31181ABD}"/>
              </a:ext>
            </a:extLst>
          </p:cNvPr>
          <p:cNvSpPr>
            <a:spLocks noGrp="1"/>
          </p:cNvSpPr>
          <p:nvPr>
            <p:ph idx="1"/>
          </p:nvPr>
        </p:nvSpPr>
        <p:spPr>
          <a:xfrm>
            <a:off x="6734684" y="2437029"/>
            <a:ext cx="4333468" cy="3639289"/>
          </a:xfrm>
        </p:spPr>
        <p:txBody>
          <a:bodyPr anchor="ctr">
            <a:normAutofit/>
          </a:bodyPr>
          <a:lstStyle/>
          <a:p>
            <a:r>
              <a:rPr lang="sv-SE" sz="2400">
                <a:solidFill>
                  <a:schemeClr val="tx2"/>
                </a:solidFill>
                <a:latin typeface="Helvetica"/>
                <a:cs typeface="Helvetica"/>
              </a:rPr>
              <a:t>Läs igenom post-it lapparna</a:t>
            </a:r>
          </a:p>
          <a:p>
            <a:endParaRPr lang="sv-SE" sz="2400">
              <a:solidFill>
                <a:schemeClr val="tx2"/>
              </a:solidFill>
              <a:latin typeface="Helvetica" panose="020B0604020202020204" pitchFamily="34" charset="0"/>
              <a:cs typeface="Helvetica" panose="020B0604020202020204" pitchFamily="34" charset="0"/>
            </a:endParaRPr>
          </a:p>
          <a:p>
            <a:r>
              <a:rPr lang="sv-SE" sz="2400">
                <a:solidFill>
                  <a:schemeClr val="tx2"/>
                </a:solidFill>
                <a:latin typeface="Helvetica"/>
                <a:cs typeface="Helvetica"/>
              </a:rPr>
              <a:t>Fördela dina tre klisterprickar på det eller de problem som du helst vill jobba vidare med</a:t>
            </a:r>
          </a:p>
        </p:txBody>
      </p:sp>
    </p:spTree>
    <p:extLst>
      <p:ext uri="{BB962C8B-B14F-4D97-AF65-F5344CB8AC3E}">
        <p14:creationId xmlns:p14="http://schemas.microsoft.com/office/powerpoint/2010/main" val="4069109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F1C4E2C1-0096-2063-7D46-EBF3B521050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5201" r="1" b="13877"/>
          <a:stretch>
            <a:fillRect/>
          </a:stretch>
        </p:blipFill>
        <p:spPr>
          <a:xfrm>
            <a:off x="1" y="10"/>
            <a:ext cx="9669642" cy="6857990"/>
          </a:xfrm>
          <a:prstGeom prst="rect">
            <a:avLst/>
          </a:prstGeom>
        </p:spPr>
      </p:pic>
      <p:sp>
        <p:nvSpPr>
          <p:cNvPr id="2" name="Rubrik 1">
            <a:extLst>
              <a:ext uri="{FF2B5EF4-FFF2-40B4-BE49-F238E27FC236}">
                <a16:creationId xmlns:a16="http://schemas.microsoft.com/office/drawing/2014/main" id="{EC134CD5-8E18-76FE-F657-2677213C1753}"/>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b="1" err="1"/>
              <a:t>Arbetspass</a:t>
            </a:r>
            <a:r>
              <a:rPr lang="en-US" b="1"/>
              <a:t> 2:</a:t>
            </a:r>
            <a:r>
              <a:rPr lang="en-US"/>
              <a:t> </a:t>
            </a:r>
            <a:r>
              <a:rPr lang="en-US" err="1"/>
              <a:t>Släpp</a:t>
            </a:r>
            <a:r>
              <a:rPr lang="en-US"/>
              <a:t> loss </a:t>
            </a:r>
            <a:r>
              <a:rPr lang="en-US" err="1"/>
              <a:t>kreativiteten</a:t>
            </a:r>
            <a:r>
              <a:rPr lang="en-US"/>
              <a:t>!</a:t>
            </a:r>
          </a:p>
        </p:txBody>
      </p:sp>
    </p:spTree>
    <p:extLst>
      <p:ext uri="{BB962C8B-B14F-4D97-AF65-F5344CB8AC3E}">
        <p14:creationId xmlns:p14="http://schemas.microsoft.com/office/powerpoint/2010/main" val="227197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2A2320-EA8C-E7FF-6518-1A9147F15581}"/>
              </a:ext>
            </a:extLst>
          </p:cNvPr>
          <p:cNvSpPr>
            <a:spLocks noGrp="1"/>
          </p:cNvSpPr>
          <p:nvPr>
            <p:ph type="title"/>
          </p:nvPr>
        </p:nvSpPr>
        <p:spPr>
          <a:xfrm>
            <a:off x="153195" y="88635"/>
            <a:ext cx="10515600" cy="1325563"/>
          </a:xfrm>
        </p:spPr>
        <p:txBody>
          <a:bodyPr>
            <a:normAutofit/>
          </a:bodyPr>
          <a:lstStyle/>
          <a:p>
            <a:r>
              <a:rPr lang="en-US" sz="4800">
                <a:solidFill>
                  <a:schemeClr val="tx1">
                    <a:lumMod val="85000"/>
                    <a:lumOff val="15000"/>
                  </a:schemeClr>
                </a:solidFill>
                <a:latin typeface="+mn-lt"/>
                <a:cs typeface="Helvetica" panose="020B0604020202020204" pitchFamily="34" charset="0"/>
              </a:rPr>
              <a:t>Ta </a:t>
            </a:r>
            <a:r>
              <a:rPr lang="en-US" sz="4800" err="1">
                <a:solidFill>
                  <a:schemeClr val="tx1">
                    <a:lumMod val="85000"/>
                    <a:lumOff val="15000"/>
                  </a:schemeClr>
                </a:solidFill>
                <a:latin typeface="+mn-lt"/>
                <a:cs typeface="Helvetica" panose="020B0604020202020204" pitchFamily="34" charset="0"/>
              </a:rPr>
              <a:t>fram</a:t>
            </a:r>
            <a:r>
              <a:rPr lang="en-US" sz="4800">
                <a:solidFill>
                  <a:schemeClr val="tx1">
                    <a:lumMod val="85000"/>
                    <a:lumOff val="15000"/>
                  </a:schemeClr>
                </a:solidFill>
                <a:latin typeface="+mn-lt"/>
                <a:cs typeface="Helvetica" panose="020B0604020202020204" pitchFamily="34" charset="0"/>
              </a:rPr>
              <a:t> </a:t>
            </a:r>
            <a:r>
              <a:rPr lang="en-US" sz="4800" err="1">
                <a:solidFill>
                  <a:schemeClr val="tx1">
                    <a:lumMod val="85000"/>
                    <a:lumOff val="15000"/>
                  </a:schemeClr>
                </a:solidFill>
                <a:latin typeface="+mn-lt"/>
                <a:cs typeface="Helvetica" panose="020B0604020202020204" pitchFamily="34" charset="0"/>
              </a:rPr>
              <a:t>idéer</a:t>
            </a:r>
            <a:r>
              <a:rPr lang="en-US" sz="4800">
                <a:solidFill>
                  <a:schemeClr val="tx1">
                    <a:lumMod val="85000"/>
                    <a:lumOff val="15000"/>
                  </a:schemeClr>
                </a:solidFill>
                <a:latin typeface="+mn-lt"/>
                <a:cs typeface="Helvetica" panose="020B0604020202020204" pitchFamily="34" charset="0"/>
              </a:rPr>
              <a:t> om </a:t>
            </a:r>
            <a:r>
              <a:rPr lang="en-US" sz="4800" err="1">
                <a:solidFill>
                  <a:schemeClr val="tx1">
                    <a:lumMod val="85000"/>
                    <a:lumOff val="15000"/>
                  </a:schemeClr>
                </a:solidFill>
                <a:latin typeface="+mn-lt"/>
                <a:cs typeface="Helvetica" panose="020B0604020202020204" pitchFamily="34" charset="0"/>
              </a:rPr>
              <a:t>lösningar</a:t>
            </a:r>
            <a:endParaRPr lang="sv-SE" sz="2800">
              <a:latin typeface="+mn-lt"/>
            </a:endParaRPr>
          </a:p>
        </p:txBody>
      </p:sp>
      <p:sp>
        <p:nvSpPr>
          <p:cNvPr id="3" name="Platshållare för innehåll 2">
            <a:extLst>
              <a:ext uri="{FF2B5EF4-FFF2-40B4-BE49-F238E27FC236}">
                <a16:creationId xmlns:a16="http://schemas.microsoft.com/office/drawing/2014/main" id="{1F6C01FF-E713-DB0C-C7E9-63725D61650F}"/>
              </a:ext>
            </a:extLst>
          </p:cNvPr>
          <p:cNvSpPr>
            <a:spLocks noGrp="1"/>
          </p:cNvSpPr>
          <p:nvPr>
            <p:ph idx="1"/>
          </p:nvPr>
        </p:nvSpPr>
        <p:spPr>
          <a:xfrm>
            <a:off x="758687" y="1877628"/>
            <a:ext cx="10515600" cy="4912054"/>
          </a:xfrm>
        </p:spPr>
        <p:txBody>
          <a:bodyPr vert="horz" lIns="91440" tIns="45720" rIns="91440" bIns="45720" rtlCol="0" anchor="t">
            <a:normAutofit/>
          </a:bodyPr>
          <a:lstStyle/>
          <a:p>
            <a:r>
              <a:rPr lang="sv-SE" sz="2400">
                <a:latin typeface="Helvetica"/>
                <a:cs typeface="Calibri"/>
              </a:rPr>
              <a:t>Utgå från det prioriterade problemet</a:t>
            </a:r>
            <a:br>
              <a:rPr lang="sv-SE" sz="2400">
                <a:latin typeface="Helvetica"/>
                <a:cs typeface="Calibri"/>
              </a:rPr>
            </a:br>
            <a:r>
              <a:rPr lang="sv-SE" sz="2400">
                <a:latin typeface="Helvetica"/>
                <a:cs typeface="Calibri"/>
              </a:rPr>
              <a:t>och skapa flera idéer om </a:t>
            </a:r>
            <a:br>
              <a:rPr lang="sv-SE" sz="2400">
                <a:latin typeface="Helvetica"/>
                <a:cs typeface="Calibri"/>
              </a:rPr>
            </a:br>
            <a:r>
              <a:rPr lang="sv-SE" sz="2400">
                <a:latin typeface="Helvetica"/>
                <a:cs typeface="Calibri"/>
              </a:rPr>
              <a:t>lösningar.  </a:t>
            </a:r>
            <a:endParaRPr lang="sv-SE">
              <a:cs typeface="Calibri" panose="020F0502020204030204"/>
            </a:endParaRPr>
          </a:p>
          <a:p>
            <a:r>
              <a:rPr lang="sv-SE" sz="2400">
                <a:latin typeface="Helvetica"/>
                <a:cs typeface="Calibri"/>
              </a:rPr>
              <a:t>Anteckna på papper. </a:t>
            </a:r>
          </a:p>
          <a:p>
            <a:r>
              <a:rPr lang="sv-SE" sz="2400">
                <a:latin typeface="Helvetica"/>
                <a:cs typeface="Calibri"/>
              </a:rPr>
              <a:t>Återberätta i helgrupp. </a:t>
            </a:r>
          </a:p>
          <a:p>
            <a:endParaRPr lang="sv-SE" sz="2400">
              <a:highlight>
                <a:srgbClr val="FFFF00"/>
              </a:highlight>
              <a:latin typeface="Helvetica"/>
              <a:cs typeface="Calibri"/>
            </a:endParaRPr>
          </a:p>
        </p:txBody>
      </p:sp>
      <p:pic>
        <p:nvPicPr>
          <p:cNvPr id="5" name="Platshållare för innehåll 3">
            <a:extLst>
              <a:ext uri="{FF2B5EF4-FFF2-40B4-BE49-F238E27FC236}">
                <a16:creationId xmlns:a16="http://schemas.microsoft.com/office/drawing/2014/main" id="{6A625B59-8106-30EF-2C96-3AF8AEB66861}"/>
              </a:ext>
            </a:extLst>
          </p:cNvPr>
          <p:cNvPicPr>
            <a:picLocks noChangeAspect="1"/>
          </p:cNvPicPr>
          <p:nvPr/>
        </p:nvPicPr>
        <p:blipFill>
          <a:blip r:embed="rId3"/>
          <a:stretch>
            <a:fillRect/>
          </a:stretch>
        </p:blipFill>
        <p:spPr>
          <a:xfrm>
            <a:off x="675263" y="4073951"/>
            <a:ext cx="1425423" cy="1425423"/>
          </a:xfrm>
          <a:prstGeom prst="rect">
            <a:avLst/>
          </a:prstGeom>
        </p:spPr>
      </p:pic>
      <p:pic>
        <p:nvPicPr>
          <p:cNvPr id="6" name="Platshållare för innehåll 3">
            <a:extLst>
              <a:ext uri="{FF2B5EF4-FFF2-40B4-BE49-F238E27FC236}">
                <a16:creationId xmlns:a16="http://schemas.microsoft.com/office/drawing/2014/main" id="{C8950F5B-16AB-6811-2AD2-3DEDAE0DCF7E}"/>
              </a:ext>
            </a:extLst>
          </p:cNvPr>
          <p:cNvPicPr>
            <a:picLocks noChangeAspect="1"/>
          </p:cNvPicPr>
          <p:nvPr/>
        </p:nvPicPr>
        <p:blipFill>
          <a:blip r:embed="rId4"/>
          <a:stretch>
            <a:fillRect/>
          </a:stretch>
        </p:blipFill>
        <p:spPr>
          <a:xfrm>
            <a:off x="1801853" y="4073951"/>
            <a:ext cx="1206372" cy="1206372"/>
          </a:xfrm>
          <a:prstGeom prst="rect">
            <a:avLst/>
          </a:prstGeom>
        </p:spPr>
      </p:pic>
      <p:pic>
        <p:nvPicPr>
          <p:cNvPr id="7" name="Platshållare för innehåll 3" descr="Raket med hel fyllning">
            <a:extLst>
              <a:ext uri="{FF2B5EF4-FFF2-40B4-BE49-F238E27FC236}">
                <a16:creationId xmlns:a16="http://schemas.microsoft.com/office/drawing/2014/main" id="{CA582316-D225-3BEE-0F9B-992802E4FF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35546" y="4301425"/>
            <a:ext cx="970474" cy="970474"/>
          </a:xfrm>
          <a:prstGeom prst="rect">
            <a:avLst/>
          </a:prstGeom>
        </p:spPr>
      </p:pic>
      <p:sp>
        <p:nvSpPr>
          <p:cNvPr id="8" name="Rektangel: rundade hörn 7">
            <a:extLst>
              <a:ext uri="{FF2B5EF4-FFF2-40B4-BE49-F238E27FC236}">
                <a16:creationId xmlns:a16="http://schemas.microsoft.com/office/drawing/2014/main" id="{82060E0F-1D61-F8A1-FEE3-73665EA7B66A}"/>
              </a:ext>
            </a:extLst>
          </p:cNvPr>
          <p:cNvSpPr/>
          <p:nvPr/>
        </p:nvSpPr>
        <p:spPr>
          <a:xfrm>
            <a:off x="5848419" y="1963315"/>
            <a:ext cx="5998041" cy="4438627"/>
          </a:xfrm>
          <a:prstGeom prst="roundRect">
            <a:avLst/>
          </a:prstGeom>
          <a:solidFill>
            <a:srgbClr val="DACED7"/>
          </a:solidFill>
          <a:ln>
            <a:noFill/>
          </a:ln>
          <a:effectLst>
            <a:outerShdw blurRad="50800" dist="50800" dir="5400000" algn="ctr" rotWithShape="0">
              <a:schemeClr val="bg1"/>
            </a:outerShdw>
          </a:effectLst>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a:p>
            <a:endParaRPr lang="sv-SE" sz="2800">
              <a:solidFill>
                <a:sysClr val="windowText" lastClr="000000"/>
              </a:solidFill>
              <a:latin typeface="Helvetica"/>
              <a:cs typeface="Helvetica"/>
            </a:endParaRPr>
          </a:p>
        </p:txBody>
      </p:sp>
      <p:sp>
        <p:nvSpPr>
          <p:cNvPr id="10" name="textruta 9">
            <a:extLst>
              <a:ext uri="{FF2B5EF4-FFF2-40B4-BE49-F238E27FC236}">
                <a16:creationId xmlns:a16="http://schemas.microsoft.com/office/drawing/2014/main" id="{E6A4F142-F694-6151-ECB5-1C991C522B26}"/>
              </a:ext>
            </a:extLst>
          </p:cNvPr>
          <p:cNvSpPr txBox="1"/>
          <p:nvPr/>
        </p:nvSpPr>
        <p:spPr>
          <a:xfrm>
            <a:off x="6096000" y="2898909"/>
            <a:ext cx="5699867" cy="2862322"/>
          </a:xfrm>
          <a:prstGeom prst="rect">
            <a:avLst/>
          </a:prstGeom>
          <a:noFill/>
        </p:spPr>
        <p:txBody>
          <a:bodyPr wrap="square">
            <a:spAutoFit/>
          </a:bodyPr>
          <a:lstStyle/>
          <a:p>
            <a:pPr marL="457200" indent="-457200">
              <a:buFont typeface="+mj-lt"/>
              <a:buAutoNum type="arabicPeriod"/>
            </a:pPr>
            <a:r>
              <a:rPr lang="sv-SE" sz="2000" b="1">
                <a:solidFill>
                  <a:schemeClr val="tx1"/>
                </a:solidFill>
                <a:cs typeface="Calibri"/>
              </a:rPr>
              <a:t>Prisvinnarna</a:t>
            </a:r>
            <a:r>
              <a:rPr lang="sv-SE" sz="2000">
                <a:solidFill>
                  <a:schemeClr val="tx1"/>
                </a:solidFill>
                <a:cs typeface="Calibri"/>
              </a:rPr>
              <a:t>: nästa vecka presenterar ni på en nationell konferens er prisvinnande modell. </a:t>
            </a:r>
            <a:r>
              <a:rPr lang="sv-SE" sz="2000" i="1">
                <a:solidFill>
                  <a:schemeClr val="tx1"/>
                </a:solidFill>
                <a:cs typeface="Calibri"/>
              </a:rPr>
              <a:t>Vilka olika arbetssätt innehåller modellen?</a:t>
            </a:r>
          </a:p>
          <a:p>
            <a:pPr marL="457200" indent="-457200">
              <a:buAutoNum type="arabicParenR"/>
            </a:pPr>
            <a:endParaRPr lang="sv-SE" sz="2000" i="1">
              <a:solidFill>
                <a:schemeClr val="tx1"/>
              </a:solidFill>
              <a:cs typeface="Calibri"/>
            </a:endParaRPr>
          </a:p>
          <a:p>
            <a:pPr marL="457200" indent="-457200">
              <a:buFont typeface="+mj-lt"/>
              <a:buAutoNum type="arabicPeriod" startAt="2"/>
            </a:pPr>
            <a:r>
              <a:rPr lang="sv-SE" sz="2000" b="1">
                <a:solidFill>
                  <a:schemeClr val="tx1"/>
                </a:solidFill>
                <a:cs typeface="Calibri"/>
              </a:rPr>
              <a:t>Makthavarna</a:t>
            </a:r>
            <a:r>
              <a:rPr lang="sv-SE" sz="2000">
                <a:solidFill>
                  <a:schemeClr val="tx1"/>
                </a:solidFill>
                <a:cs typeface="Calibri"/>
              </a:rPr>
              <a:t>: ni har all makt att förändra det ni vill i er kommun/region. </a:t>
            </a:r>
            <a:r>
              <a:rPr lang="sv-SE" sz="2000" i="1">
                <a:solidFill>
                  <a:schemeClr val="tx1"/>
                </a:solidFill>
                <a:cs typeface="Calibri"/>
              </a:rPr>
              <a:t>Vad gör ni?</a:t>
            </a:r>
          </a:p>
          <a:p>
            <a:endParaRPr lang="sv-SE" sz="2000">
              <a:solidFill>
                <a:schemeClr val="tx1"/>
              </a:solidFill>
              <a:cs typeface="Calibri"/>
            </a:endParaRPr>
          </a:p>
          <a:p>
            <a:pPr marL="457200" indent="-457200">
              <a:buFont typeface="+mj-lt"/>
              <a:buAutoNum type="arabicPeriod" startAt="3"/>
            </a:pPr>
            <a:r>
              <a:rPr lang="sv-SE" sz="2000" b="1">
                <a:solidFill>
                  <a:schemeClr val="tx1"/>
                </a:solidFill>
                <a:cs typeface="Calibri"/>
              </a:rPr>
              <a:t>Tidsresenärerna</a:t>
            </a:r>
            <a:r>
              <a:rPr lang="sv-SE" sz="2000">
                <a:solidFill>
                  <a:schemeClr val="tx1"/>
                </a:solidFill>
                <a:cs typeface="Calibri"/>
              </a:rPr>
              <a:t>: ni landar i framtiden, det är år 2075. </a:t>
            </a:r>
            <a:r>
              <a:rPr lang="sv-SE" sz="2000" i="1">
                <a:solidFill>
                  <a:schemeClr val="tx1"/>
                </a:solidFill>
                <a:cs typeface="Calibri"/>
              </a:rPr>
              <a:t>Hur arbetar man då för att nå målet?</a:t>
            </a:r>
          </a:p>
        </p:txBody>
      </p:sp>
      <p:pic>
        <p:nvPicPr>
          <p:cNvPr id="12" name="Bildobjekt 11">
            <a:extLst>
              <a:ext uri="{FF2B5EF4-FFF2-40B4-BE49-F238E27FC236}">
                <a16:creationId xmlns:a16="http://schemas.microsoft.com/office/drawing/2014/main" id="{A7DCA65A-E9F6-67E7-5EA1-57F0DF1FC7A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21445" y="5634488"/>
            <a:ext cx="961105" cy="1079973"/>
          </a:xfrm>
          <a:prstGeom prst="rect">
            <a:avLst/>
          </a:prstGeom>
        </p:spPr>
      </p:pic>
      <p:pic>
        <p:nvPicPr>
          <p:cNvPr id="14" name="Bildobjekt 13">
            <a:extLst>
              <a:ext uri="{FF2B5EF4-FFF2-40B4-BE49-F238E27FC236}">
                <a16:creationId xmlns:a16="http://schemas.microsoft.com/office/drawing/2014/main" id="{66CD8039-2119-ED81-003D-871D2CF0F6D9}"/>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442064" y="55900"/>
            <a:ext cx="2438274" cy="2716596"/>
          </a:xfrm>
          <a:prstGeom prst="rect">
            <a:avLst/>
          </a:prstGeom>
        </p:spPr>
      </p:pic>
      <p:sp>
        <p:nvSpPr>
          <p:cNvPr id="4" name="Rektangel: rundade hörn 3">
            <a:extLst>
              <a:ext uri="{FF2B5EF4-FFF2-40B4-BE49-F238E27FC236}">
                <a16:creationId xmlns:a16="http://schemas.microsoft.com/office/drawing/2014/main" id="{FAE4FA90-3D67-CCD2-1A46-338DCDA8BB4A}"/>
              </a:ext>
            </a:extLst>
          </p:cNvPr>
          <p:cNvSpPr/>
          <p:nvPr/>
        </p:nvSpPr>
        <p:spPr>
          <a:xfrm>
            <a:off x="153195" y="5280323"/>
            <a:ext cx="5620681" cy="14341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291909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45EE-295B-4F81-06D5-95CF5A27FEAD}"/>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F6217DD0-3C79-35B3-4038-1CF44EC1BBEE}"/>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cs typeface="Helvetica"/>
              </a:rPr>
              <a:t>Fika!</a:t>
            </a:r>
            <a:endParaRPr lang="sv-SE" sz="4800">
              <a:ea typeface="Calibri" panose="020F0502020204030204"/>
              <a:cs typeface="Calibri" panose="020F0502020204030204"/>
            </a:endParaRPr>
          </a:p>
        </p:txBody>
      </p:sp>
      <p:sp>
        <p:nvSpPr>
          <p:cNvPr id="3" name="Platshållare för innehåll 2">
            <a:extLst>
              <a:ext uri="{FF2B5EF4-FFF2-40B4-BE49-F238E27FC236}">
                <a16:creationId xmlns:a16="http://schemas.microsoft.com/office/drawing/2014/main" id="{FA07AA09-B84C-801C-DA65-1D8C99720B03}"/>
              </a:ext>
            </a:extLst>
          </p:cNvPr>
          <p:cNvSpPr>
            <a:spLocks noGrp="1"/>
          </p:cNvSpPr>
          <p:nvPr>
            <p:ph idx="1"/>
          </p:nvPr>
        </p:nvSpPr>
        <p:spPr/>
        <p:txBody>
          <a:bodyPr/>
          <a:lstStyle/>
          <a:p>
            <a:endParaRPr lang="en-SE"/>
          </a:p>
        </p:txBody>
      </p:sp>
      <p:pic>
        <p:nvPicPr>
          <p:cNvPr id="7" name="Bildobjekt 6" descr="Kaffekoppar med kaffe och kaffekonst">
            <a:extLst>
              <a:ext uri="{FF2B5EF4-FFF2-40B4-BE49-F238E27FC236}">
                <a16:creationId xmlns:a16="http://schemas.microsoft.com/office/drawing/2014/main" id="{7257720D-E6E7-2880-AE60-184B77C46A20}"/>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Tree>
    <p:extLst>
      <p:ext uri="{BB962C8B-B14F-4D97-AF65-F5344CB8AC3E}">
        <p14:creationId xmlns:p14="http://schemas.microsoft.com/office/powerpoint/2010/main" val="4087123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Riktningstecken med färgglada pilar">
            <a:extLst>
              <a:ext uri="{FF2B5EF4-FFF2-40B4-BE49-F238E27FC236}">
                <a16:creationId xmlns:a16="http://schemas.microsoft.com/office/drawing/2014/main" id="{F97BB41F-2938-9F1E-A03E-D0718146C1C5}"/>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rcRect t="10770" b="4976"/>
          <a:stretch>
            <a:fillRect/>
          </a:stretch>
        </p:blipFill>
        <p:spPr>
          <a:xfrm>
            <a:off x="20" y="1282"/>
            <a:ext cx="12191980" cy="6856718"/>
          </a:xfrm>
          <a:prstGeom prst="rect">
            <a:avLst/>
          </a:prstGeom>
        </p:spPr>
      </p:pic>
      <p:sp>
        <p:nvSpPr>
          <p:cNvPr id="7" name="textruta 6">
            <a:extLst>
              <a:ext uri="{FF2B5EF4-FFF2-40B4-BE49-F238E27FC236}">
                <a16:creationId xmlns:a16="http://schemas.microsoft.com/office/drawing/2014/main" id="{A2114C1A-B25C-540B-C8EA-C337652EF1AC}"/>
              </a:ext>
            </a:extLst>
          </p:cNvPr>
          <p:cNvSpPr txBox="1"/>
          <p:nvPr/>
        </p:nvSpPr>
        <p:spPr>
          <a:xfrm>
            <a:off x="5460168" y="1982450"/>
            <a:ext cx="6093500" cy="1446550"/>
          </a:xfrm>
          <a:prstGeom prst="rect">
            <a:avLst/>
          </a:prstGeom>
          <a:noFill/>
        </p:spPr>
        <p:txBody>
          <a:bodyPr wrap="square">
            <a:spAutoFit/>
          </a:bodyPr>
          <a:lstStyle/>
          <a:p>
            <a:r>
              <a:rPr lang="sv-SE" sz="4400" b="1"/>
              <a:t>Arbetspass 3:</a:t>
            </a:r>
            <a:r>
              <a:rPr lang="sv-SE" sz="4400"/>
              <a:t> Prioritera idéer att utveckla vidare</a:t>
            </a:r>
            <a:endParaRPr lang="en-SE"/>
          </a:p>
        </p:txBody>
      </p:sp>
    </p:spTree>
    <p:extLst>
      <p:ext uri="{BB962C8B-B14F-4D97-AF65-F5344CB8AC3E}">
        <p14:creationId xmlns:p14="http://schemas.microsoft.com/office/powerpoint/2010/main" val="248804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4F6C9-8A10-4B64-0A02-5B7696EF8D7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B845EE4-11E9-1B3B-2090-87D4605D8084}"/>
              </a:ext>
            </a:extLst>
          </p:cNvPr>
          <p:cNvSpPr>
            <a:spLocks noGrp="1"/>
          </p:cNvSpPr>
          <p:nvPr>
            <p:ph type="title"/>
          </p:nvPr>
        </p:nvSpPr>
        <p:spPr/>
        <p:txBody>
          <a:bodyPr/>
          <a:lstStyle/>
          <a:p>
            <a:r>
              <a:rPr lang="sv-SE">
                <a:cs typeface="Helvetica" panose="020B0604020202020204" pitchFamily="34" charset="0"/>
              </a:rPr>
              <a:t>Prioritera idéer att utveckla vidare</a:t>
            </a:r>
            <a:endParaRPr lang="sv-SE"/>
          </a:p>
        </p:txBody>
      </p:sp>
      <p:sp>
        <p:nvSpPr>
          <p:cNvPr id="4" name="Rektangel: rundade hörn 3">
            <a:extLst>
              <a:ext uri="{FF2B5EF4-FFF2-40B4-BE49-F238E27FC236}">
                <a16:creationId xmlns:a16="http://schemas.microsoft.com/office/drawing/2014/main" id="{589FDCD0-C205-EC33-9424-F8CF2729119D}"/>
              </a:ext>
            </a:extLst>
          </p:cNvPr>
          <p:cNvSpPr/>
          <p:nvPr/>
        </p:nvSpPr>
        <p:spPr>
          <a:xfrm>
            <a:off x="475319" y="4984347"/>
            <a:ext cx="930876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gruppen</a:t>
            </a:r>
          </a:p>
          <a:p>
            <a:pPr marL="457200" indent="-457200">
              <a:buFont typeface="Arial" panose="020B0604020202020204" pitchFamily="34" charset="0"/>
              <a:buChar char="•"/>
            </a:pPr>
            <a:r>
              <a:rPr lang="sv-SE" sz="2400">
                <a:solidFill>
                  <a:schemeClr val="bg2">
                    <a:lumMod val="25000"/>
                  </a:schemeClr>
                </a:solidFill>
              </a:rPr>
              <a:t>Redovisa era 1-2 bästa idéer i helgrupp</a:t>
            </a:r>
          </a:p>
        </p:txBody>
      </p:sp>
      <p:sp>
        <p:nvSpPr>
          <p:cNvPr id="6" name="Platshållare för innehåll 2">
            <a:extLst>
              <a:ext uri="{FF2B5EF4-FFF2-40B4-BE49-F238E27FC236}">
                <a16:creationId xmlns:a16="http://schemas.microsoft.com/office/drawing/2014/main" id="{EFEAB6AC-7299-9D21-B5D9-809877051669}"/>
              </a:ext>
            </a:extLst>
          </p:cNvPr>
          <p:cNvSpPr txBox="1">
            <a:spLocks/>
          </p:cNvSpPr>
          <p:nvPr/>
        </p:nvSpPr>
        <p:spPr>
          <a:xfrm>
            <a:off x="872562" y="1825625"/>
            <a:ext cx="9106816" cy="48527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t>Diskutera</a:t>
            </a:r>
          </a:p>
          <a:p>
            <a:r>
              <a:rPr lang="sv-SE"/>
              <a:t>Kan idén lösa problemet X?</a:t>
            </a:r>
          </a:p>
          <a:p>
            <a:r>
              <a:rPr lang="sv-SE"/>
              <a:t>Är idén möjlig att genomföra (inom ramen för projektet)?</a:t>
            </a:r>
          </a:p>
          <a:p>
            <a:pPr marL="0" indent="0">
              <a:buNone/>
            </a:pPr>
            <a:endParaRPr lang="sv-SE"/>
          </a:p>
          <a:p>
            <a:r>
              <a:rPr lang="sv-SE"/>
              <a:t>Välj 1-2 idéer som kan lösa problemet och som är realistiska.</a:t>
            </a:r>
          </a:p>
          <a:p>
            <a:pPr marL="0" indent="0" fontAlgn="base">
              <a:buFont typeface="Arial" panose="020B0604020202020204" pitchFamily="34" charset="0"/>
              <a:buNone/>
            </a:pPr>
            <a:r>
              <a:rPr lang="sv-SE" sz="2200">
                <a:solidFill>
                  <a:srgbClr val="242424"/>
                </a:solidFill>
                <a:cs typeface="Helvetica" panose="020B0604020202020204" pitchFamily="34" charset="0"/>
              </a:rPr>
              <a:t> </a:t>
            </a:r>
            <a:endParaRPr lang="sv-SE" sz="2200">
              <a:solidFill>
                <a:srgbClr val="000000"/>
              </a:solidFill>
              <a:cs typeface="Helvetica" panose="020B0604020202020204" pitchFamily="34" charset="0"/>
            </a:endParaRPr>
          </a:p>
          <a:p>
            <a:pPr marL="0" indent="0">
              <a:buFont typeface="Arial" panose="020B0604020202020204" pitchFamily="34" charset="0"/>
              <a:buNone/>
            </a:pPr>
            <a:endParaRPr lang="sv-SE">
              <a:solidFill>
                <a:srgbClr val="0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8853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1CCD5-65EA-2AD1-A9B5-6FB39BC6DD96}"/>
            </a:ext>
          </a:extLst>
        </p:cNvPr>
        <p:cNvGrpSpPr/>
        <p:nvPr/>
      </p:nvGrpSpPr>
      <p:grpSpPr>
        <a:xfrm>
          <a:off x="0" y="0"/>
          <a:ext cx="0" cy="0"/>
          <a:chOff x="0" y="0"/>
          <a:chExt cx="0" cy="0"/>
        </a:xfrm>
      </p:grpSpPr>
      <p:pic>
        <p:nvPicPr>
          <p:cNvPr id="3" name="Bildobjekt 2" descr="Ballonger som flyger i luften på en klarblå himmel">
            <a:extLst>
              <a:ext uri="{FF2B5EF4-FFF2-40B4-BE49-F238E27FC236}">
                <a16:creationId xmlns:a16="http://schemas.microsoft.com/office/drawing/2014/main" id="{7DF1B7EF-4809-1FD5-DF60-28536CE1E3CB}"/>
              </a:ext>
            </a:extLst>
          </p:cNvPr>
          <p:cNvPicPr>
            <a:picLocks noChangeAspect="1"/>
          </p:cNvPicPr>
          <p:nvPr/>
        </p:nvPicPr>
        <p:blipFill>
          <a:blip r:embed="rId3" cstate="email">
            <a:extLst>
              <a:ext uri="{28A0092B-C50C-407E-A947-70E740481C1C}">
                <a14:useLocalDpi xmlns:a14="http://schemas.microsoft.com/office/drawing/2010/main" val="0"/>
              </a:ext>
            </a:extLst>
          </a:blip>
          <a:srcRect t="6428" b="9302"/>
          <a:stretch>
            <a:fillRect/>
          </a:stretch>
        </p:blipFill>
        <p:spPr>
          <a:xfrm>
            <a:off x="-3047" y="10"/>
            <a:ext cx="12191999" cy="6857990"/>
          </a:xfrm>
          <a:prstGeom prst="rect">
            <a:avLst/>
          </a:prstGeom>
        </p:spPr>
      </p:pic>
      <p:sp>
        <p:nvSpPr>
          <p:cNvPr id="4" name="Rubrik 3">
            <a:extLst>
              <a:ext uri="{FF2B5EF4-FFF2-40B4-BE49-F238E27FC236}">
                <a16:creationId xmlns:a16="http://schemas.microsoft.com/office/drawing/2014/main" id="{571506EE-CDD1-42A6-6D37-94608CBFD22C}"/>
              </a:ext>
            </a:extLst>
          </p:cNvPr>
          <p:cNvSpPr>
            <a:spLocks noGrp="1"/>
          </p:cNvSpPr>
          <p:nvPr>
            <p:ph type="title"/>
          </p:nvPr>
        </p:nvSpPr>
        <p:spPr>
          <a:xfrm>
            <a:off x="1063752" y="3909391"/>
            <a:ext cx="10058400" cy="1304800"/>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6600" err="1">
                <a:solidFill>
                  <a:srgbClr val="FFFFFF"/>
                </a:solidFill>
              </a:rPr>
              <a:t>Bensträckare</a:t>
            </a:r>
            <a:r>
              <a:rPr lang="en-US" sz="6600">
                <a:solidFill>
                  <a:srgbClr val="FFFFFF"/>
                </a:solidFill>
              </a:rPr>
              <a:t> – 5 </a:t>
            </a:r>
            <a:r>
              <a:rPr lang="en-US" sz="6600" err="1">
                <a:solidFill>
                  <a:srgbClr val="FFFFFF"/>
                </a:solidFill>
              </a:rPr>
              <a:t>minuter</a:t>
            </a:r>
            <a:endParaRPr lang="en-US" sz="6600">
              <a:solidFill>
                <a:srgbClr val="FFFFFF"/>
              </a:solidFill>
            </a:endParaRPr>
          </a:p>
        </p:txBody>
      </p:sp>
    </p:spTree>
    <p:extLst>
      <p:ext uri="{BB962C8B-B14F-4D97-AF65-F5344CB8AC3E}">
        <p14:creationId xmlns:p14="http://schemas.microsoft.com/office/powerpoint/2010/main" val="2445130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innehåll 9" descr="Färgglada steg och pil">
            <a:extLst>
              <a:ext uri="{FF2B5EF4-FFF2-40B4-BE49-F238E27FC236}">
                <a16:creationId xmlns:a16="http://schemas.microsoft.com/office/drawing/2014/main" id="{D5B0ECFE-27BC-3185-AC1A-B3E6C31F4855}"/>
              </a:ext>
            </a:extLst>
          </p:cNvPr>
          <p:cNvPicPr>
            <a:picLocks noGrp="1" noChangeAspect="1"/>
          </p:cNvPicPr>
          <p:nvPr>
            <p:ph idx="1"/>
          </p:nvPr>
        </p:nvPicPr>
        <p:blipFill>
          <a:blip r:embed="rId3" cstate="email">
            <a:alphaModFix amt="70000"/>
            <a:extLst>
              <a:ext uri="{28A0092B-C50C-407E-A947-70E740481C1C}">
                <a14:useLocalDpi xmlns:a14="http://schemas.microsoft.com/office/drawing/2010/main" val="0"/>
              </a:ext>
            </a:extLst>
          </a:blip>
          <a:srcRect t="20539" b="4475"/>
          <a:stretch>
            <a:fillRect/>
          </a:stretch>
        </p:blipFill>
        <p:spPr>
          <a:xfrm>
            <a:off x="20" y="1282"/>
            <a:ext cx="12191980" cy="6856718"/>
          </a:xfrm>
          <a:prstGeom prst="rect">
            <a:avLst/>
          </a:prstGeom>
        </p:spPr>
      </p:pic>
      <p:sp>
        <p:nvSpPr>
          <p:cNvPr id="12" name="textruta 11">
            <a:extLst>
              <a:ext uri="{FF2B5EF4-FFF2-40B4-BE49-F238E27FC236}">
                <a16:creationId xmlns:a16="http://schemas.microsoft.com/office/drawing/2014/main" id="{6F9E71B8-3CAF-1A05-BCD9-D2016A314CAB}"/>
              </a:ext>
            </a:extLst>
          </p:cNvPr>
          <p:cNvSpPr txBox="1"/>
          <p:nvPr/>
        </p:nvSpPr>
        <p:spPr>
          <a:xfrm>
            <a:off x="4591878" y="4502426"/>
            <a:ext cx="7315200" cy="2031325"/>
          </a:xfrm>
          <a:prstGeom prst="rect">
            <a:avLst/>
          </a:prstGeom>
          <a:solidFill>
            <a:schemeClr val="bg1">
              <a:lumMod val="95000"/>
            </a:schemeClr>
          </a:solidFill>
        </p:spPr>
        <p:txBody>
          <a:bodyPr wrap="square">
            <a:spAutoFit/>
          </a:bodyPr>
          <a:lstStyle/>
          <a:p>
            <a:endParaRPr lang="sv-SE" sz="2000" b="1"/>
          </a:p>
          <a:p>
            <a:r>
              <a:rPr lang="sv-SE" sz="4400" b="1"/>
              <a:t>Arbetspass 4:</a:t>
            </a:r>
            <a:r>
              <a:rPr lang="sv-SE" sz="4400"/>
              <a:t> Börja konkretisera lösningen</a:t>
            </a:r>
          </a:p>
          <a:p>
            <a:endParaRPr lang="en-SE"/>
          </a:p>
        </p:txBody>
      </p:sp>
    </p:spTree>
    <p:extLst>
      <p:ext uri="{BB962C8B-B14F-4D97-AF65-F5344CB8AC3E}">
        <p14:creationId xmlns:p14="http://schemas.microsoft.com/office/powerpoint/2010/main" val="4082245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3757D-870D-5D6F-4C28-0B7B816300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314AFD7-1340-45FD-3EC0-0EEDAFEBF74B}"/>
              </a:ext>
            </a:extLst>
          </p:cNvPr>
          <p:cNvSpPr>
            <a:spLocks noGrp="1"/>
          </p:cNvSpPr>
          <p:nvPr>
            <p:ph type="title"/>
          </p:nvPr>
        </p:nvSpPr>
        <p:spPr/>
        <p:txBody>
          <a:bodyPr/>
          <a:lstStyle/>
          <a:p>
            <a:r>
              <a:rPr lang="sv-SE"/>
              <a:t>Arbetspass 4: Börja konkretisera lösningen</a:t>
            </a:r>
          </a:p>
        </p:txBody>
      </p:sp>
      <p:sp>
        <p:nvSpPr>
          <p:cNvPr id="3" name="Platshållare för innehåll 2">
            <a:extLst>
              <a:ext uri="{FF2B5EF4-FFF2-40B4-BE49-F238E27FC236}">
                <a16:creationId xmlns:a16="http://schemas.microsoft.com/office/drawing/2014/main" id="{5376D275-428A-D577-E7B9-E0D51B990F6A}"/>
              </a:ext>
            </a:extLst>
          </p:cNvPr>
          <p:cNvSpPr>
            <a:spLocks noGrp="1"/>
          </p:cNvSpPr>
          <p:nvPr>
            <p:ph idx="1"/>
          </p:nvPr>
        </p:nvSpPr>
        <p:spPr/>
        <p:txBody>
          <a:bodyPr>
            <a:normAutofit/>
          </a:bodyPr>
          <a:lstStyle/>
          <a:p>
            <a:pPr marL="0" indent="0">
              <a:buNone/>
            </a:pPr>
            <a:r>
              <a:rPr lang="sv-SE" b="1"/>
              <a:t>Diskutera:</a:t>
            </a:r>
          </a:p>
          <a:p>
            <a:r>
              <a:rPr lang="sv-SE" sz="2000"/>
              <a:t>Vad består lösningen av? Vilka aktiviteter eller handlingar ingår i lösningen? I vilken ordning bör de göras?</a:t>
            </a:r>
          </a:p>
          <a:p>
            <a:r>
              <a:rPr lang="sv-SE" sz="2000"/>
              <a:t>Vem eller vilka är lösningen tänkt för? [Äldre, anhöriga, andra, osv?]</a:t>
            </a:r>
          </a:p>
          <a:p>
            <a:r>
              <a:rPr lang="sv-SE" sz="2000"/>
              <a:t>Vem eller vilka professioner eller organisationer ska använda lösningen? </a:t>
            </a:r>
          </a:p>
          <a:p>
            <a:r>
              <a:rPr lang="sv-SE" sz="2000"/>
              <a:t>Hur ofta bör lösningen användas? Vid vilka tillfällen, situationer, eller sammanhang? </a:t>
            </a:r>
          </a:p>
          <a:p>
            <a:r>
              <a:rPr lang="sv-SE" sz="2000"/>
              <a:t>Genomförs lösningen i samverkan med andra aktörer? </a:t>
            </a:r>
            <a:r>
              <a:rPr lang="sv-SE" sz="2000">
                <a:latin typeface="Calibri" panose="020F0502020204030204" pitchFamily="34" charset="0"/>
                <a:cs typeface="Calibri" panose="020F0502020204030204" pitchFamily="34" charset="0"/>
              </a:rPr>
              <a:t>Vilka förhållningssätt mot varandra är viktiga?</a:t>
            </a:r>
          </a:p>
          <a:p>
            <a:endParaRPr lang="sv-SE"/>
          </a:p>
        </p:txBody>
      </p:sp>
      <p:sp>
        <p:nvSpPr>
          <p:cNvPr id="4" name="Rektangel: rundade hörn 3">
            <a:extLst>
              <a:ext uri="{FF2B5EF4-FFF2-40B4-BE49-F238E27FC236}">
                <a16:creationId xmlns:a16="http://schemas.microsoft.com/office/drawing/2014/main" id="{E8F880DC-8AE3-78B2-E8F9-DCB4507A2871}"/>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på mall</a:t>
            </a:r>
          </a:p>
          <a:p>
            <a:pPr marL="457200" indent="-457200">
              <a:buFont typeface="Arial" panose="020B0604020202020204" pitchFamily="34" charset="0"/>
              <a:buChar char="•"/>
            </a:pPr>
            <a:r>
              <a:rPr lang="sv-SE" sz="2400">
                <a:solidFill>
                  <a:schemeClr val="bg2">
                    <a:lumMod val="25000"/>
                  </a:schemeClr>
                </a:solidFill>
              </a:rPr>
              <a:t>Återberätta i helgrupp om era diskussioner</a:t>
            </a:r>
          </a:p>
        </p:txBody>
      </p:sp>
      <p:sp>
        <p:nvSpPr>
          <p:cNvPr id="5" name="Rektangel: rundade hörn 4">
            <a:extLst>
              <a:ext uri="{FF2B5EF4-FFF2-40B4-BE49-F238E27FC236}">
                <a16:creationId xmlns:a16="http://schemas.microsoft.com/office/drawing/2014/main" id="{AC3678CA-0B6C-3D76-8758-1E7B939EDABF}"/>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127356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A3BE-E203-11D5-E2DC-9DEBD02495A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4984BDA-C787-4480-D820-F46DAB83245F}"/>
              </a:ext>
            </a:extLst>
          </p:cNvPr>
          <p:cNvSpPr>
            <a:spLocks noGrp="1"/>
          </p:cNvSpPr>
          <p:nvPr>
            <p:ph type="sldNum" sz="quarter" idx="12"/>
          </p:nvPr>
        </p:nvSpPr>
        <p:spPr/>
        <p:txBody>
          <a:bodyPr/>
          <a:lstStyle/>
          <a:p>
            <a:fld id="{B5C8723E-5A40-4F9A-B83B-0F0B7FEF2706}" type="slidenum">
              <a:rPr lang="sv-SE" smtClean="0"/>
              <a:pPr/>
              <a:t>41</a:t>
            </a:fld>
            <a:endParaRPr lang="sv-SE"/>
          </a:p>
        </p:txBody>
      </p:sp>
      <p:graphicFrame>
        <p:nvGraphicFramePr>
          <p:cNvPr id="7" name="Tabell 6">
            <a:extLst>
              <a:ext uri="{FF2B5EF4-FFF2-40B4-BE49-F238E27FC236}">
                <a16:creationId xmlns:a16="http://schemas.microsoft.com/office/drawing/2014/main" id="{D55F9991-8E63-ECE6-6B4B-A283E16B1CFB}"/>
              </a:ext>
            </a:extLst>
          </p:cNvPr>
          <p:cNvGraphicFramePr>
            <a:graphicFrameLocks noGrp="1"/>
          </p:cNvGraphicFramePr>
          <p:nvPr/>
        </p:nvGraphicFramePr>
        <p:xfrm>
          <a:off x="246721" y="18916"/>
          <a:ext cx="11411011" cy="6839084"/>
        </p:xfrm>
        <a:graphic>
          <a:graphicData uri="http://schemas.openxmlformats.org/drawingml/2006/table">
            <a:tbl>
              <a:tblPr firstRow="1" bandRow="1">
                <a:tableStyleId>{5C22544A-7EE6-4342-B048-85BDC9FD1C3A}</a:tableStyleId>
              </a:tblPr>
              <a:tblGrid>
                <a:gridCol w="3097399">
                  <a:extLst>
                    <a:ext uri="{9D8B030D-6E8A-4147-A177-3AD203B41FA5}">
                      <a16:colId xmlns:a16="http://schemas.microsoft.com/office/drawing/2014/main" val="874606739"/>
                    </a:ext>
                  </a:extLst>
                </a:gridCol>
                <a:gridCol w="8313612">
                  <a:extLst>
                    <a:ext uri="{9D8B030D-6E8A-4147-A177-3AD203B41FA5}">
                      <a16:colId xmlns:a16="http://schemas.microsoft.com/office/drawing/2014/main" val="3359606788"/>
                    </a:ext>
                  </a:extLst>
                </a:gridCol>
              </a:tblGrid>
              <a:tr h="898885">
                <a:tc gridSpan="2">
                  <a:txBody>
                    <a:bodyPr/>
                    <a:lstStyle/>
                    <a:p>
                      <a:pPr algn="ctr"/>
                      <a:r>
                        <a:rPr lang="sv-SE" sz="4800" b="0"/>
                        <a:t>Konkretisera lösningen!</a:t>
                      </a:r>
                    </a:p>
                  </a:txBody>
                  <a:tcPr marL="121920" marR="121920" marT="60960" marB="60960">
                    <a:solidFill>
                      <a:schemeClr val="accent4"/>
                    </a:solidFill>
                  </a:tcPr>
                </a:tc>
                <a:tc hMerge="1">
                  <a:txBody>
                    <a:bodyPr/>
                    <a:lstStyle/>
                    <a:p>
                      <a:pPr algn="ctr"/>
                      <a:endParaRPr lang="sv-SE" sz="1900" b="1"/>
                    </a:p>
                  </a:txBody>
                  <a:tcPr marL="121920" marR="121920" marT="60960" marB="60960"/>
                </a:tc>
                <a:extLst>
                  <a:ext uri="{0D108BD9-81ED-4DB2-BD59-A6C34878D82A}">
                    <a16:rowId xmlns:a16="http://schemas.microsoft.com/office/drawing/2014/main" val="4218019977"/>
                  </a:ext>
                </a:extLst>
              </a:tr>
              <a:tr h="1102640">
                <a:tc>
                  <a:txBody>
                    <a:bodyPr/>
                    <a:lstStyle/>
                    <a:p>
                      <a:r>
                        <a:rPr lang="sv-SE" sz="1600"/>
                        <a:t>Vad består lösningen av? Vilka aktiviteter eller handlingar ingår i lösningen? I vilken ordning bör de göras?</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989304050"/>
                  </a:ext>
                </a:extLst>
              </a:tr>
              <a:tr h="1004965">
                <a:tc>
                  <a:txBody>
                    <a:bodyPr/>
                    <a:lstStyle/>
                    <a:p>
                      <a:r>
                        <a:rPr lang="sv-SE" sz="1600"/>
                        <a:t>Vem eller vilka är lösningen tänkt för? [Äldre, anhöriga, andra, osv?]</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216952994"/>
                  </a:ext>
                </a:extLst>
              </a:tr>
              <a:tr h="1203748">
                <a:tc>
                  <a:txBody>
                    <a:bodyPr/>
                    <a:lstStyle/>
                    <a:p>
                      <a:r>
                        <a:rPr lang="sv-SE" sz="1600"/>
                        <a:t>Vem eller vilka professioner eller organisationer ska använda lösningen? </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2200865546"/>
                  </a:ext>
                </a:extLst>
              </a:tr>
              <a:tr h="1287726">
                <a:tc>
                  <a:txBody>
                    <a:bodyPr/>
                    <a:lstStyle/>
                    <a:p>
                      <a:r>
                        <a:rPr lang="sv-SE" sz="1600"/>
                        <a:t>Hur ofta bör lösningen användas? Vid vilka tillfällen, situationer, eller sammanhang? </a:t>
                      </a:r>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644044224"/>
                  </a:ext>
                </a:extLst>
              </a:tr>
              <a:tr h="12877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Genomförs lösningen i samverkan med andra aktörer? </a:t>
                      </a:r>
                      <a:r>
                        <a:rPr lang="sv-SE" sz="1600">
                          <a:latin typeface="Calibri" panose="020F0502020204030204" pitchFamily="34" charset="0"/>
                          <a:cs typeface="Calibri" panose="020F0502020204030204" pitchFamily="34" charset="0"/>
                        </a:rPr>
                        <a:t>Vilka förhållningssätt mot varandra är viktiga?</a:t>
                      </a:r>
                    </a:p>
                    <a:p>
                      <a:endParaRPr lang="sv-SE" sz="1600"/>
                    </a:p>
                  </a:txBody>
                  <a:tcPr marL="121920" marR="121920" marT="60960" marB="60960"/>
                </a:tc>
                <a:tc>
                  <a:txBody>
                    <a:bodyPr/>
                    <a:lstStyle/>
                    <a:p>
                      <a:endParaRPr lang="sv-SE" sz="1500"/>
                    </a:p>
                  </a:txBody>
                  <a:tcPr marL="121920" marR="121920" marT="60960" marB="60960"/>
                </a:tc>
                <a:extLst>
                  <a:ext uri="{0D108BD9-81ED-4DB2-BD59-A6C34878D82A}">
                    <a16:rowId xmlns:a16="http://schemas.microsoft.com/office/drawing/2014/main" val="3390336722"/>
                  </a:ext>
                </a:extLst>
              </a:tr>
            </a:tbl>
          </a:graphicData>
        </a:graphic>
      </p:graphicFrame>
    </p:spTree>
    <p:extLst>
      <p:ext uri="{BB962C8B-B14F-4D97-AF65-F5344CB8AC3E}">
        <p14:creationId xmlns:p14="http://schemas.microsoft.com/office/powerpoint/2010/main" val="2943017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D9CE9-C901-BE93-C19C-19A20E9D89F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4DB8085-6F1F-8449-F9C1-2C7F6923D499}"/>
              </a:ext>
            </a:extLst>
          </p:cNvPr>
          <p:cNvSpPr>
            <a:spLocks noGrp="1"/>
          </p:cNvSpPr>
          <p:nvPr>
            <p:ph type="title"/>
          </p:nvPr>
        </p:nvSpPr>
        <p:spPr>
          <a:xfrm>
            <a:off x="537213" y="371475"/>
            <a:ext cx="10515600" cy="1325563"/>
          </a:xfrm>
        </p:spPr>
        <p:txBody>
          <a:bodyPr/>
          <a:lstStyle/>
          <a:p>
            <a:r>
              <a:rPr lang="sv-SE">
                <a:latin typeface="Helvetica"/>
                <a:cs typeface="Helvetica"/>
              </a:rPr>
              <a:t>Till nästa gång</a:t>
            </a:r>
          </a:p>
        </p:txBody>
      </p:sp>
      <p:sp>
        <p:nvSpPr>
          <p:cNvPr id="3" name="Platshållare för innehåll 2">
            <a:extLst>
              <a:ext uri="{FF2B5EF4-FFF2-40B4-BE49-F238E27FC236}">
                <a16:creationId xmlns:a16="http://schemas.microsoft.com/office/drawing/2014/main" id="{5D0485EE-925B-B4A2-63D0-C1911B83AB3B}"/>
              </a:ext>
            </a:extLst>
          </p:cNvPr>
          <p:cNvSpPr>
            <a:spLocks noGrp="1"/>
          </p:cNvSpPr>
          <p:nvPr>
            <p:ph idx="1"/>
          </p:nvPr>
        </p:nvSpPr>
        <p:spPr>
          <a:xfrm>
            <a:off x="537213" y="1697038"/>
            <a:ext cx="5558787" cy="5064125"/>
          </a:xfrm>
        </p:spPr>
        <p:txBody>
          <a:bodyPr vert="horz" lIns="91440" tIns="45720" rIns="91440" bIns="45720" rtlCol="0" anchor="t">
            <a:normAutofit/>
          </a:bodyPr>
          <a:lstStyle/>
          <a:p>
            <a:r>
              <a:rPr lang="sv-SE" sz="2400">
                <a:latin typeface="Helvetica" panose="020B0604020202020204" pitchFamily="34" charset="0"/>
                <a:cs typeface="Helvetica" panose="020B0604020202020204" pitchFamily="34" charset="0"/>
              </a:rPr>
              <a:t>Vi skickar ut dokumentation från dagens workshop.</a:t>
            </a:r>
          </a:p>
          <a:p>
            <a:endParaRPr lang="sv-SE" sz="2400">
              <a:latin typeface="Helvetica" panose="020B0604020202020204" pitchFamily="34" charset="0"/>
              <a:cs typeface="Helvetica" panose="020B0604020202020204" pitchFamily="34" charset="0"/>
            </a:endParaRPr>
          </a:p>
          <a:p>
            <a:r>
              <a:rPr lang="sv-SE" sz="2400">
                <a:latin typeface="Helvetica" panose="020B0604020202020204" pitchFamily="34" charset="0"/>
                <a:cs typeface="Helvetica" panose="020B0604020202020204" pitchFamily="34" charset="0"/>
              </a:rPr>
              <a:t>Ni återkopplar till era verksamheter.</a:t>
            </a:r>
          </a:p>
          <a:p>
            <a:endParaRPr lang="sv-SE" sz="2400">
              <a:latin typeface="Helvetica" panose="020B0604020202020204" pitchFamily="34" charset="0"/>
              <a:cs typeface="Helvetica" panose="020B0604020202020204" pitchFamily="34" charset="0"/>
            </a:endParaRPr>
          </a:p>
          <a:p>
            <a:r>
              <a:rPr lang="sv-SE" sz="2400">
                <a:latin typeface="Helvetica" panose="020B0604020202020204" pitchFamily="34" charset="0"/>
                <a:cs typeface="Helvetica" panose="020B0604020202020204" pitchFamily="34" charset="0"/>
              </a:rPr>
              <a:t>Lyssna in era verksamheters synpunkter på lösningen</a:t>
            </a:r>
          </a:p>
          <a:p>
            <a:pPr lvl="1"/>
            <a:r>
              <a:rPr lang="sv-SE" sz="2000"/>
              <a:t>Är lösningen lätt att förstå för den som inte deltagit i samskapandet?</a:t>
            </a:r>
          </a:p>
          <a:p>
            <a:pPr lvl="1"/>
            <a:r>
              <a:rPr lang="sv-SE" sz="2000"/>
              <a:t>Går det att se hur den fungerar i praktiken?</a:t>
            </a:r>
          </a:p>
          <a:p>
            <a:pPr lvl="1"/>
            <a:r>
              <a:rPr lang="sv-SE" sz="2000"/>
              <a:t>Vilken nytta kan lösningen ge?</a:t>
            </a:r>
          </a:p>
          <a:p>
            <a:pPr lvl="1"/>
            <a:r>
              <a:rPr lang="sv-SE" sz="2000"/>
              <a:t>Vilka frågor eller hinder behöver lösas?</a:t>
            </a:r>
            <a:endParaRPr lang="sv-SE" sz="2400">
              <a:latin typeface="Helvetica" panose="020B0604020202020204" pitchFamily="34" charset="0"/>
              <a:cs typeface="Helvetica" panose="020B0604020202020204" pitchFamily="34" charset="0"/>
            </a:endParaRPr>
          </a:p>
          <a:p>
            <a:pPr marL="0" lv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a:p>
            <a:pPr marL="0" indent="0">
              <a:buNone/>
            </a:pPr>
            <a:endParaRPr lang="sv-SE" sz="2400">
              <a:latin typeface="Helvetica" panose="020B0604020202020204" pitchFamily="34" charset="0"/>
              <a:cs typeface="Helvetica" panose="020B0604020202020204" pitchFamily="34" charset="0"/>
            </a:endParaRPr>
          </a:p>
        </p:txBody>
      </p:sp>
      <p:cxnSp>
        <p:nvCxnSpPr>
          <p:cNvPr id="10" name="Rak koppling 9">
            <a:extLst>
              <a:ext uri="{FF2B5EF4-FFF2-40B4-BE49-F238E27FC236}">
                <a16:creationId xmlns:a16="http://schemas.microsoft.com/office/drawing/2014/main" id="{5BE00548-1B95-CEDF-8408-5A83C6C506BF}"/>
              </a:ext>
            </a:extLst>
          </p:cNvPr>
          <p:cNvCxnSpPr>
            <a:cxnSpLocks/>
          </p:cNvCxnSpPr>
          <p:nvPr/>
        </p:nvCxnSpPr>
        <p:spPr>
          <a:xfrm>
            <a:off x="6335486" y="1972932"/>
            <a:ext cx="0" cy="4089728"/>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416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16DED-437A-0921-39EB-040FE57A931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A7EE720-8223-424A-77A4-0E78ED9C4387}"/>
              </a:ext>
            </a:extLst>
          </p:cNvPr>
          <p:cNvSpPr>
            <a:spLocks noGrp="1"/>
          </p:cNvSpPr>
          <p:nvPr>
            <p:ph type="title"/>
          </p:nvPr>
        </p:nvSpPr>
        <p:spPr/>
        <p:txBody>
          <a:bodyPr/>
          <a:lstStyle/>
          <a:p>
            <a:r>
              <a:rPr lang="sv-SE">
                <a:latin typeface="Helvetica"/>
                <a:cs typeface="Helvetica"/>
              </a:rPr>
              <a:t>Nästa workshop: [datum, tid och lokal]</a:t>
            </a:r>
            <a:endParaRPr lang="sv-SE"/>
          </a:p>
        </p:txBody>
      </p:sp>
      <p:graphicFrame>
        <p:nvGraphicFramePr>
          <p:cNvPr id="4" name="Platshållare för innehåll 3">
            <a:extLst>
              <a:ext uri="{FF2B5EF4-FFF2-40B4-BE49-F238E27FC236}">
                <a16:creationId xmlns:a16="http://schemas.microsoft.com/office/drawing/2014/main" id="{4784FC7F-6172-909E-B5D4-26D9D44F020A}"/>
              </a:ext>
            </a:extLst>
          </p:cNvPr>
          <p:cNvGraphicFramePr>
            <a:graphicFrameLocks noGrp="1"/>
          </p:cNvGraphicFramePr>
          <p:nvPr>
            <p:ph idx="1"/>
            <p:extLst>
              <p:ext uri="{D42A27DB-BD31-4B8C-83A1-F6EECF244321}">
                <p14:modId xmlns:p14="http://schemas.microsoft.com/office/powerpoint/2010/main" val="36642595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ktangel 285">
            <a:extLst>
              <a:ext uri="{FF2B5EF4-FFF2-40B4-BE49-F238E27FC236}">
                <a16:creationId xmlns:a16="http://schemas.microsoft.com/office/drawing/2014/main" id="{A99D4F4F-599E-91C8-DD1D-2E751D2B61FD}"/>
              </a:ext>
            </a:extLst>
          </p:cNvPr>
          <p:cNvSpPr/>
          <p:nvPr/>
        </p:nvSpPr>
        <p:spPr>
          <a:xfrm>
            <a:off x="8207022" y="2603672"/>
            <a:ext cx="3510845" cy="2795244"/>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29249643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EED7A-10FA-8C60-274E-32C8A8CBAFF5}"/>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5216D8F7-EC4F-8309-633D-39131A298C6F}"/>
              </a:ext>
            </a:extLst>
          </p:cNvPr>
          <p:cNvSpPr>
            <a:spLocks noGrp="1"/>
          </p:cNvSpPr>
          <p:nvPr>
            <p:ph type="ctrTitle"/>
          </p:nvPr>
        </p:nvSpPr>
        <p:spPr/>
        <p:txBody>
          <a:bodyPr/>
          <a:lstStyle/>
          <a:p>
            <a:r>
              <a:rPr lang="sv-SE"/>
              <a:t>Tack för idag</a:t>
            </a:r>
          </a:p>
        </p:txBody>
      </p:sp>
      <p:sp>
        <p:nvSpPr>
          <p:cNvPr id="5" name="Underrubrik 4">
            <a:extLst>
              <a:ext uri="{FF2B5EF4-FFF2-40B4-BE49-F238E27FC236}">
                <a16:creationId xmlns:a16="http://schemas.microsoft.com/office/drawing/2014/main" id="{B3C62083-DF02-6CC6-1751-33C87C5620FA}"/>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3057754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5868A672-D4FF-6CC5-486F-9FFE02C58CCF}"/>
            </a:ext>
          </a:extLst>
        </p:cNvPr>
        <p:cNvGrpSpPr/>
        <p:nvPr/>
      </p:nvGrpSpPr>
      <p:grpSpPr>
        <a:xfrm>
          <a:off x="0" y="0"/>
          <a:ext cx="0" cy="0"/>
          <a:chOff x="0" y="0"/>
          <a:chExt cx="0" cy="0"/>
        </a:xfrm>
      </p:grpSpPr>
    </p:spTree>
    <p:extLst>
      <p:ext uri="{BB962C8B-B14F-4D97-AF65-F5344CB8AC3E}">
        <p14:creationId xmlns:p14="http://schemas.microsoft.com/office/powerpoint/2010/main" val="3529580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355AF-E39A-3DB6-351B-F3ACABFB8234}"/>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ED2C26C-2C9F-125E-A5BB-7D47B85D3A6F}"/>
              </a:ext>
            </a:extLst>
          </p:cNvPr>
          <p:cNvSpPr>
            <a:spLocks noGrp="1"/>
          </p:cNvSpPr>
          <p:nvPr>
            <p:ph type="ctrTitle"/>
          </p:nvPr>
        </p:nvSpPr>
        <p:spPr/>
        <p:txBody>
          <a:bodyPr/>
          <a:lstStyle/>
          <a:p>
            <a:r>
              <a:rPr lang="sv-SE"/>
              <a:t>Välkommen till projekt XX. Workshop 3</a:t>
            </a:r>
          </a:p>
        </p:txBody>
      </p:sp>
      <p:sp>
        <p:nvSpPr>
          <p:cNvPr id="5" name="Underrubrik 4">
            <a:extLst>
              <a:ext uri="{FF2B5EF4-FFF2-40B4-BE49-F238E27FC236}">
                <a16:creationId xmlns:a16="http://schemas.microsoft.com/office/drawing/2014/main" id="{D1C85F9A-8240-7C71-C47A-26185C525930}"/>
              </a:ext>
            </a:extLst>
          </p:cNvPr>
          <p:cNvSpPr>
            <a:spLocks noGrp="1"/>
          </p:cNvSpPr>
          <p:nvPr>
            <p:ph type="subTitle" idx="1"/>
          </p:nvPr>
        </p:nvSpPr>
        <p:spPr/>
        <p:txBody>
          <a:bodyPr/>
          <a:lstStyle/>
          <a:p>
            <a:r>
              <a:rPr lang="sv-SE"/>
              <a:t>Datum</a:t>
            </a:r>
          </a:p>
          <a:p>
            <a:r>
              <a:rPr lang="sv-SE"/>
              <a:t>Namn och kontaktuppgifter till processledare</a:t>
            </a:r>
          </a:p>
        </p:txBody>
      </p:sp>
    </p:spTree>
    <p:extLst>
      <p:ext uri="{BB962C8B-B14F-4D97-AF65-F5344CB8AC3E}">
        <p14:creationId xmlns:p14="http://schemas.microsoft.com/office/powerpoint/2010/main" val="1564749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833F1D2-9282-8D9A-4466-094C30A9AC31}"/>
            </a:ext>
          </a:extLst>
        </p:cNvPr>
        <p:cNvGrpSpPr/>
        <p:nvPr/>
      </p:nvGrpSpPr>
      <p:grpSpPr>
        <a:xfrm>
          <a:off x="0" y="0"/>
          <a:ext cx="0" cy="0"/>
          <a:chOff x="0" y="0"/>
          <a:chExt cx="0" cy="0"/>
        </a:xfrm>
      </p:grpSpPr>
      <p:sp>
        <p:nvSpPr>
          <p:cNvPr id="2" name="Platshållare för innehåll 2">
            <a:extLst>
              <a:ext uri="{FF2B5EF4-FFF2-40B4-BE49-F238E27FC236}">
                <a16:creationId xmlns:a16="http://schemas.microsoft.com/office/drawing/2014/main" id="{2428166E-2BA8-E7EE-9366-BE2B73A22786}"/>
              </a:ext>
            </a:extLst>
          </p:cNvPr>
          <p:cNvSpPr txBox="1">
            <a:spLocks/>
          </p:cNvSpPr>
          <p:nvPr/>
        </p:nvSpPr>
        <p:spPr>
          <a:xfrm>
            <a:off x="2773773" y="3622276"/>
            <a:ext cx="9030925" cy="245268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a:cs typeface="Helvetica" panose="020B0604020202020204" pitchFamily="34" charset="0"/>
            </a:endParaRPr>
          </a:p>
        </p:txBody>
      </p:sp>
      <p:sp>
        <p:nvSpPr>
          <p:cNvPr id="3" name="Platshållare för innehåll 2">
            <a:extLst>
              <a:ext uri="{FF2B5EF4-FFF2-40B4-BE49-F238E27FC236}">
                <a16:creationId xmlns:a16="http://schemas.microsoft.com/office/drawing/2014/main" id="{DE2612EA-E69B-D32D-3EC6-24C0B837C2CE}"/>
              </a:ext>
            </a:extLst>
          </p:cNvPr>
          <p:cNvSpPr txBox="1">
            <a:spLocks/>
          </p:cNvSpPr>
          <p:nvPr/>
        </p:nvSpPr>
        <p:spPr>
          <a:xfrm>
            <a:off x="1580537" y="2834875"/>
            <a:ext cx="9030925" cy="2452687"/>
          </a:xfrm>
          <a:prstGeom prst="rect">
            <a:avLst/>
          </a:prstGeom>
        </p:spPr>
        <p:txBody>
          <a:bodyPr vert="horz" lIns="91440" tIns="45720" rIns="91440" bIns="45720" rtlCol="0" anchor="ctr">
            <a:noAutofit/>
          </a:bodyPr>
          <a:lstStyle>
            <a:defPPr>
              <a:defRPr lang="sv-SE"/>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700" dirty="0">
                <a:cs typeface="Helvetica" panose="020B0604020202020204" pitchFamily="34" charset="0"/>
              </a:rPr>
              <a:t>Välkomna, syfte och agenda. </a:t>
            </a:r>
            <a:r>
              <a:rPr lang="sv-SE" sz="2700" b="1" dirty="0">
                <a:solidFill>
                  <a:schemeClr val="accent3"/>
                </a:solidFill>
                <a:cs typeface="Helvetica" panose="020B0604020202020204" pitchFamily="34" charset="0"/>
              </a:rPr>
              <a:t>5 min</a:t>
            </a:r>
          </a:p>
          <a:p>
            <a:r>
              <a:rPr lang="sv-SE" sz="2700" dirty="0">
                <a:cs typeface="Helvetica" panose="020B0604020202020204" pitchFamily="34" charset="0"/>
              </a:rPr>
              <a:t>Incheckning. </a:t>
            </a:r>
            <a:r>
              <a:rPr lang="sv-SE" sz="2700" b="1" dirty="0">
                <a:solidFill>
                  <a:schemeClr val="accent3"/>
                </a:solidFill>
                <a:cs typeface="Helvetica" panose="020B0604020202020204" pitchFamily="34" charset="0"/>
              </a:rPr>
              <a:t>5 min</a:t>
            </a:r>
          </a:p>
          <a:p>
            <a:r>
              <a:rPr lang="sv-SE" sz="2700" dirty="0">
                <a:cs typeface="Helvetica" panose="020B0604020202020204" pitchFamily="34" charset="0"/>
              </a:rPr>
              <a:t>Återkoppling från styrgrupp och verksamheter. </a:t>
            </a:r>
            <a:r>
              <a:rPr lang="sv-SE" sz="2700" b="1" dirty="0">
                <a:solidFill>
                  <a:schemeClr val="accent3"/>
                </a:solidFill>
                <a:cs typeface="Helvetica" panose="020B0604020202020204" pitchFamily="34" charset="0"/>
              </a:rPr>
              <a:t>20 min</a:t>
            </a:r>
          </a:p>
          <a:p>
            <a:r>
              <a:rPr lang="sv-SE" sz="2700" dirty="0">
                <a:cs typeface="Helvetica" panose="020B0604020202020204" pitchFamily="34" charset="0"/>
              </a:rPr>
              <a:t>Arbetspass 1: Fortsatt konkretisering. </a:t>
            </a:r>
            <a:r>
              <a:rPr lang="sv-SE" sz="2700" b="1" dirty="0">
                <a:solidFill>
                  <a:schemeClr val="accent3"/>
                </a:solidFill>
                <a:cs typeface="Helvetica" panose="020B0604020202020204" pitchFamily="34" charset="0"/>
              </a:rPr>
              <a:t>50 min </a:t>
            </a:r>
          </a:p>
          <a:p>
            <a:r>
              <a:rPr lang="sv-SE" sz="2700" dirty="0">
                <a:cs typeface="Helvetica" panose="020B0604020202020204" pitchFamily="34" charset="0"/>
              </a:rPr>
              <a:t>Fira och fika. </a:t>
            </a:r>
            <a:r>
              <a:rPr lang="sv-SE" sz="2700" b="1" dirty="0">
                <a:solidFill>
                  <a:schemeClr val="accent3"/>
                </a:solidFill>
                <a:cs typeface="Helvetica" panose="020B0604020202020204" pitchFamily="34" charset="0"/>
              </a:rPr>
              <a:t>15 min</a:t>
            </a:r>
          </a:p>
          <a:p>
            <a:r>
              <a:rPr lang="sv-SE" sz="2700" dirty="0">
                <a:cs typeface="Helvetica" panose="020B0604020202020204" pitchFamily="34" charset="0"/>
              </a:rPr>
              <a:t>Arbetspass 2: Planera test av lösningen. </a:t>
            </a:r>
            <a:r>
              <a:rPr lang="sv-SE" sz="2700" b="1" dirty="0">
                <a:solidFill>
                  <a:schemeClr val="accent3"/>
                </a:solidFill>
                <a:cs typeface="Helvetica" panose="020B0604020202020204" pitchFamily="34" charset="0"/>
              </a:rPr>
              <a:t>35 min</a:t>
            </a:r>
          </a:p>
          <a:p>
            <a:r>
              <a:rPr lang="sv-SE" sz="2400" dirty="0">
                <a:cs typeface="Helvetica" panose="020B0604020202020204" pitchFamily="34" charset="0"/>
              </a:rPr>
              <a:t>Utvärdering av samskapandet. </a:t>
            </a:r>
            <a:r>
              <a:rPr lang="sv-SE" sz="2400" b="1" dirty="0">
                <a:solidFill>
                  <a:schemeClr val="accent6">
                    <a:lumMod val="75000"/>
                  </a:schemeClr>
                </a:solidFill>
                <a:cs typeface="Helvetica" panose="020B0604020202020204" pitchFamily="34" charset="0"/>
              </a:rPr>
              <a:t>10 min</a:t>
            </a:r>
            <a:r>
              <a:rPr lang="sv-SE" sz="2400" dirty="0">
                <a:cs typeface="Helvetica" panose="020B0604020202020204" pitchFamily="34" charset="0"/>
              </a:rPr>
              <a:t>. </a:t>
            </a:r>
          </a:p>
          <a:p>
            <a:r>
              <a:rPr lang="sv-SE" sz="2700" dirty="0">
                <a:cs typeface="Helvetica" panose="020B0604020202020204" pitchFamily="34" charset="0"/>
              </a:rPr>
              <a:t>Avslut och </a:t>
            </a:r>
            <a:r>
              <a:rPr lang="sv-SE" sz="2700" dirty="0" err="1">
                <a:cs typeface="Helvetica" panose="020B0604020202020204" pitchFamily="34" charset="0"/>
              </a:rPr>
              <a:t>utcheck</a:t>
            </a:r>
            <a:r>
              <a:rPr lang="sv-SE" sz="2700" b="1" dirty="0">
                <a:solidFill>
                  <a:schemeClr val="accent3"/>
                </a:solidFill>
                <a:cs typeface="Helvetica" panose="020B0604020202020204" pitchFamily="34" charset="0"/>
              </a:rPr>
              <a:t>. 10 min</a:t>
            </a:r>
          </a:p>
        </p:txBody>
      </p:sp>
      <p:sp>
        <p:nvSpPr>
          <p:cNvPr id="6" name="Rubrik 1">
            <a:extLst>
              <a:ext uri="{FF2B5EF4-FFF2-40B4-BE49-F238E27FC236}">
                <a16:creationId xmlns:a16="http://schemas.microsoft.com/office/drawing/2014/main" id="{4D17A673-65EA-0406-3F3D-7D6532DB1094}"/>
              </a:ext>
            </a:extLst>
          </p:cNvPr>
          <p:cNvSpPr txBox="1">
            <a:spLocks/>
          </p:cNvSpPr>
          <p:nvPr/>
        </p:nvSpPr>
        <p:spPr>
          <a:xfrm>
            <a:off x="927100" y="2698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solidFill>
                  <a:schemeClr val="accent6">
                    <a:lumMod val="75000"/>
                  </a:schemeClr>
                </a:solidFill>
              </a:rPr>
              <a:t>Dold bild – Agenda med cirka tidsåtgång</a:t>
            </a:r>
            <a:endParaRPr lang="sv-SE"/>
          </a:p>
        </p:txBody>
      </p:sp>
    </p:spTree>
    <p:extLst>
      <p:ext uri="{BB962C8B-B14F-4D97-AF65-F5344CB8AC3E}">
        <p14:creationId xmlns:p14="http://schemas.microsoft.com/office/powerpoint/2010/main" val="2498175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FA32F-3034-E890-80F4-D35179F72B9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AFDD59E-6ED1-12CC-A7A6-FF016CE65823}"/>
              </a:ext>
            </a:extLst>
          </p:cNvPr>
          <p:cNvSpPr>
            <a:spLocks noGrp="1"/>
          </p:cNvSpPr>
          <p:nvPr>
            <p:ph type="title"/>
          </p:nvPr>
        </p:nvSpPr>
        <p:spPr/>
        <p:txBody>
          <a:bodyPr/>
          <a:lstStyle/>
          <a:p>
            <a:r>
              <a:rPr lang="sv-SE">
                <a:latin typeface="Helvetica"/>
                <a:cs typeface="Helvetica"/>
              </a:rPr>
              <a:t>Syftet med dagens workshop</a:t>
            </a:r>
            <a:endParaRPr lang="sv-SE"/>
          </a:p>
        </p:txBody>
      </p:sp>
      <p:graphicFrame>
        <p:nvGraphicFramePr>
          <p:cNvPr id="4" name="Platshållare för innehåll 3">
            <a:extLst>
              <a:ext uri="{FF2B5EF4-FFF2-40B4-BE49-F238E27FC236}">
                <a16:creationId xmlns:a16="http://schemas.microsoft.com/office/drawing/2014/main" id="{7F784473-5D38-88A7-4ACC-F31260548E29}"/>
              </a:ext>
            </a:extLst>
          </p:cNvPr>
          <p:cNvGraphicFramePr>
            <a:graphicFrameLocks noGrp="1"/>
          </p:cNvGraphicFramePr>
          <p:nvPr>
            <p:ph idx="1"/>
            <p:extLst>
              <p:ext uri="{D42A27DB-BD31-4B8C-83A1-F6EECF244321}">
                <p14:modId xmlns:p14="http://schemas.microsoft.com/office/powerpoint/2010/main" val="58655905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ktangel 285">
            <a:extLst>
              <a:ext uri="{FF2B5EF4-FFF2-40B4-BE49-F238E27FC236}">
                <a16:creationId xmlns:a16="http://schemas.microsoft.com/office/drawing/2014/main" id="{12617ECC-2396-7D20-4BF9-82C5E07D2057}"/>
              </a:ext>
            </a:extLst>
          </p:cNvPr>
          <p:cNvSpPr/>
          <p:nvPr/>
        </p:nvSpPr>
        <p:spPr>
          <a:xfrm>
            <a:off x="7974547" y="2603672"/>
            <a:ext cx="3859644" cy="2795244"/>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Tree>
    <p:extLst>
      <p:ext uri="{BB962C8B-B14F-4D97-AF65-F5344CB8AC3E}">
        <p14:creationId xmlns:p14="http://schemas.microsoft.com/office/powerpoint/2010/main" val="14537279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F74C-949F-CFFA-1848-095FCE0D159D}"/>
            </a:ext>
          </a:extLst>
        </p:cNvPr>
        <p:cNvGrpSpPr/>
        <p:nvPr/>
      </p:nvGrpSpPr>
      <p:grpSpPr>
        <a:xfrm>
          <a:off x="0" y="0"/>
          <a:ext cx="0" cy="0"/>
          <a:chOff x="0" y="0"/>
          <a:chExt cx="0" cy="0"/>
        </a:xfrm>
      </p:grpSpPr>
      <p:sp>
        <p:nvSpPr>
          <p:cNvPr id="2" name="Platshållare för innehåll 2">
            <a:extLst>
              <a:ext uri="{FF2B5EF4-FFF2-40B4-BE49-F238E27FC236}">
                <a16:creationId xmlns:a16="http://schemas.microsoft.com/office/drawing/2014/main" id="{4B3F5882-6050-4241-5C1C-AD1913D4D494}"/>
              </a:ext>
            </a:extLst>
          </p:cNvPr>
          <p:cNvSpPr txBox="1">
            <a:spLocks/>
          </p:cNvSpPr>
          <p:nvPr/>
        </p:nvSpPr>
        <p:spPr>
          <a:xfrm>
            <a:off x="2773773" y="3622276"/>
            <a:ext cx="9030925" cy="245268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a:cs typeface="Helvetica" panose="020B0604020202020204" pitchFamily="34" charset="0"/>
            </a:endParaRPr>
          </a:p>
        </p:txBody>
      </p:sp>
      <p:sp>
        <p:nvSpPr>
          <p:cNvPr id="3" name="Platshållare för innehåll 2">
            <a:extLst>
              <a:ext uri="{FF2B5EF4-FFF2-40B4-BE49-F238E27FC236}">
                <a16:creationId xmlns:a16="http://schemas.microsoft.com/office/drawing/2014/main" id="{564B0808-4E0C-8AAD-C42A-0C3289F58880}"/>
              </a:ext>
            </a:extLst>
          </p:cNvPr>
          <p:cNvSpPr txBox="1">
            <a:spLocks/>
          </p:cNvSpPr>
          <p:nvPr/>
        </p:nvSpPr>
        <p:spPr>
          <a:xfrm>
            <a:off x="1751081" y="2618975"/>
            <a:ext cx="9030925" cy="2452687"/>
          </a:xfrm>
          <a:prstGeom prst="rect">
            <a:avLst/>
          </a:prstGeom>
        </p:spPr>
        <p:txBody>
          <a:bodyPr vert="horz" lIns="91440" tIns="45720" rIns="91440" bIns="45720" rtlCol="0" anchor="ctr">
            <a:noAutofit/>
          </a:bodyPr>
          <a:lstStyle>
            <a:defPPr>
              <a:defRPr lang="sv-SE"/>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3200">
                <a:cs typeface="Helvetica" panose="020B0604020202020204" pitchFamily="34" charset="0"/>
              </a:rPr>
              <a:t>Incheckning</a:t>
            </a:r>
          </a:p>
          <a:p>
            <a:r>
              <a:rPr lang="sv-SE" sz="3200">
                <a:cs typeface="Helvetica" panose="020B0604020202020204" pitchFamily="34" charset="0"/>
              </a:rPr>
              <a:t>Återkoppling från styrgrupp och verksamheter</a:t>
            </a:r>
          </a:p>
          <a:p>
            <a:r>
              <a:rPr lang="sv-SE" sz="3200">
                <a:cs typeface="Helvetica" panose="020B0604020202020204" pitchFamily="34" charset="0"/>
              </a:rPr>
              <a:t>Arbetspass 1: Fortsatt konkretisering </a:t>
            </a:r>
          </a:p>
          <a:p>
            <a:r>
              <a:rPr lang="sv-SE" sz="3200">
                <a:cs typeface="Helvetica" panose="020B0604020202020204" pitchFamily="34" charset="0"/>
              </a:rPr>
              <a:t>Fira-fika</a:t>
            </a:r>
          </a:p>
          <a:p>
            <a:r>
              <a:rPr lang="sv-SE" sz="3200">
                <a:cs typeface="Helvetica" panose="020B0604020202020204" pitchFamily="34" charset="0"/>
              </a:rPr>
              <a:t>Arbetspass 2: Planera test av lösningen</a:t>
            </a:r>
          </a:p>
          <a:p>
            <a:r>
              <a:rPr lang="sv-SE" sz="3200">
                <a:cs typeface="Helvetica" panose="020B0604020202020204" pitchFamily="34" charset="0"/>
              </a:rPr>
              <a:t>Avslut</a:t>
            </a:r>
          </a:p>
        </p:txBody>
      </p:sp>
      <p:sp>
        <p:nvSpPr>
          <p:cNvPr id="5" name="Rubrik 1">
            <a:extLst>
              <a:ext uri="{FF2B5EF4-FFF2-40B4-BE49-F238E27FC236}">
                <a16:creationId xmlns:a16="http://schemas.microsoft.com/office/drawing/2014/main" id="{44793E8A-DF54-3F43-D514-76C27B7DC0F2}"/>
              </a:ext>
            </a:extLst>
          </p:cNvPr>
          <p:cNvSpPr>
            <a:spLocks noGrp="1"/>
          </p:cNvSpPr>
          <p:nvPr>
            <p:ph type="title"/>
          </p:nvPr>
        </p:nvSpPr>
        <p:spPr>
          <a:xfrm>
            <a:off x="838200" y="365125"/>
            <a:ext cx="10515600" cy="1325563"/>
          </a:xfrm>
        </p:spPr>
        <p:txBody>
          <a:bodyPr/>
          <a:lstStyle/>
          <a:p>
            <a:r>
              <a:rPr lang="sv-SE"/>
              <a:t>Dagens agenda</a:t>
            </a:r>
          </a:p>
        </p:txBody>
      </p:sp>
    </p:spTree>
    <p:extLst>
      <p:ext uri="{BB962C8B-B14F-4D97-AF65-F5344CB8AC3E}">
        <p14:creationId xmlns:p14="http://schemas.microsoft.com/office/powerpoint/2010/main" val="2495949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Barnhänder på en jordglob">
            <a:extLst>
              <a:ext uri="{FF2B5EF4-FFF2-40B4-BE49-F238E27FC236}">
                <a16:creationId xmlns:a16="http://schemas.microsoft.com/office/drawing/2014/main" id="{70B39D86-94AE-4ADB-D8DD-F96C5CAE0CEC}"/>
              </a:ext>
            </a:extLst>
          </p:cNvPr>
          <p:cNvPicPr>
            <a:picLocks noChangeAspect="1"/>
          </p:cNvPicPr>
          <p:nvPr/>
        </p:nvPicPr>
        <p:blipFill>
          <a:blip r:embed="rId3" cstate="email">
            <a:extLst>
              <a:ext uri="{28A0092B-C50C-407E-A947-70E740481C1C}">
                <a14:useLocalDpi xmlns:a14="http://schemas.microsoft.com/office/drawing/2010/main" val="0"/>
              </a:ext>
            </a:extLst>
          </a:blip>
          <a:srcRect t="15730"/>
          <a:stretch>
            <a:fill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Rubrik 1">
            <a:extLst>
              <a:ext uri="{FF2B5EF4-FFF2-40B4-BE49-F238E27FC236}">
                <a16:creationId xmlns:a16="http://schemas.microsoft.com/office/drawing/2014/main" id="{5187BB9D-5E95-7969-0B3D-63BF951D9BE5}"/>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b="1" err="1">
                <a:solidFill>
                  <a:schemeClr val="tx1">
                    <a:lumMod val="85000"/>
                    <a:lumOff val="15000"/>
                  </a:schemeClr>
                </a:solidFill>
              </a:rPr>
              <a:t>Incheckning</a:t>
            </a:r>
            <a:endParaRPr lang="en-US" sz="3600" b="1">
              <a:solidFill>
                <a:schemeClr val="tx1">
                  <a:lumMod val="85000"/>
                  <a:lumOff val="15000"/>
                </a:schemeClr>
              </a:solidFill>
            </a:endParaRPr>
          </a:p>
        </p:txBody>
      </p:sp>
      <p:sp>
        <p:nvSpPr>
          <p:cNvPr id="9" name="Content Placeholder 8">
            <a:extLst>
              <a:ext uri="{FF2B5EF4-FFF2-40B4-BE49-F238E27FC236}">
                <a16:creationId xmlns:a16="http://schemas.microsoft.com/office/drawing/2014/main" id="{6FB235DB-923F-C341-6AC8-D5F74365822D}"/>
              </a:ext>
            </a:extLst>
          </p:cNvPr>
          <p:cNvSpPr>
            <a:spLocks noGrp="1"/>
          </p:cNvSpPr>
          <p:nvPr>
            <p:ph idx="1"/>
          </p:nvPr>
        </p:nvSpPr>
        <p:spPr>
          <a:xfrm>
            <a:off x="599819" y="6059086"/>
            <a:ext cx="6931319" cy="349725"/>
          </a:xfrm>
        </p:spPr>
        <p:txBody>
          <a:bodyPr vert="horz" lIns="91440" tIns="45720" rIns="91440" bIns="45720" rtlCol="0" anchor="t">
            <a:normAutofit lnSpcReduction="10000"/>
          </a:bodyPr>
          <a:lstStyle/>
          <a:p>
            <a:pPr marL="0" indent="0">
              <a:buNone/>
            </a:pPr>
            <a:r>
              <a:rPr lang="en-US" sz="2000" err="1">
                <a:solidFill>
                  <a:schemeClr val="tx1">
                    <a:lumMod val="85000"/>
                    <a:lumOff val="15000"/>
                  </a:schemeClr>
                </a:solidFill>
              </a:rPr>
              <a:t>Vilket</a:t>
            </a:r>
            <a:r>
              <a:rPr lang="en-US" sz="2000">
                <a:solidFill>
                  <a:schemeClr val="tx1">
                    <a:lumMod val="85000"/>
                    <a:lumOff val="15000"/>
                  </a:schemeClr>
                </a:solidFill>
              </a:rPr>
              <a:t> land </a:t>
            </a:r>
            <a:r>
              <a:rPr lang="en-US" sz="2000" err="1">
                <a:solidFill>
                  <a:schemeClr val="tx1">
                    <a:lumMod val="85000"/>
                    <a:lumOff val="15000"/>
                  </a:schemeClr>
                </a:solidFill>
              </a:rPr>
              <a:t>skulle</a:t>
            </a:r>
            <a:r>
              <a:rPr lang="en-US" sz="2000">
                <a:solidFill>
                  <a:schemeClr val="tx1">
                    <a:lumMod val="85000"/>
                    <a:lumOff val="15000"/>
                  </a:schemeClr>
                </a:solidFill>
              </a:rPr>
              <a:t> du </a:t>
            </a:r>
            <a:r>
              <a:rPr lang="en-US" sz="2000" err="1">
                <a:solidFill>
                  <a:schemeClr val="tx1">
                    <a:lumMod val="85000"/>
                    <a:lumOff val="15000"/>
                  </a:schemeClr>
                </a:solidFill>
              </a:rPr>
              <a:t>helst</a:t>
            </a:r>
            <a:r>
              <a:rPr lang="en-US" sz="2000">
                <a:solidFill>
                  <a:schemeClr val="tx1">
                    <a:lumMod val="85000"/>
                    <a:lumOff val="15000"/>
                  </a:schemeClr>
                </a:solidFill>
              </a:rPr>
              <a:t> </a:t>
            </a:r>
            <a:r>
              <a:rPr lang="en-US" sz="2000" err="1">
                <a:solidFill>
                  <a:schemeClr val="tx1">
                    <a:lumMod val="85000"/>
                    <a:lumOff val="15000"/>
                  </a:schemeClr>
                </a:solidFill>
              </a:rPr>
              <a:t>vilja</a:t>
            </a:r>
            <a:r>
              <a:rPr lang="en-US" sz="2000">
                <a:solidFill>
                  <a:schemeClr val="tx1">
                    <a:lumMod val="85000"/>
                    <a:lumOff val="15000"/>
                  </a:schemeClr>
                </a:solidFill>
              </a:rPr>
              <a:t> </a:t>
            </a:r>
            <a:r>
              <a:rPr lang="en-US" sz="2000" err="1">
                <a:solidFill>
                  <a:schemeClr val="tx1">
                    <a:lumMod val="85000"/>
                    <a:lumOff val="15000"/>
                  </a:schemeClr>
                </a:solidFill>
              </a:rPr>
              <a:t>besöka</a:t>
            </a:r>
            <a:r>
              <a:rPr lang="en-US" sz="2000">
                <a:solidFill>
                  <a:schemeClr val="tx1">
                    <a:lumMod val="85000"/>
                    <a:lumOff val="15000"/>
                  </a:schemeClr>
                </a:solidFill>
              </a:rPr>
              <a:t> – och </a:t>
            </a:r>
            <a:r>
              <a:rPr lang="en-US" sz="2000" err="1">
                <a:solidFill>
                  <a:schemeClr val="tx1">
                    <a:lumMod val="85000"/>
                    <a:lumOff val="15000"/>
                  </a:schemeClr>
                </a:solidFill>
              </a:rPr>
              <a:t>varför</a:t>
            </a:r>
            <a:r>
              <a:rPr lang="en-US" sz="2000">
                <a:solidFill>
                  <a:schemeClr val="tx1">
                    <a:lumMod val="85000"/>
                    <a:lumOff val="15000"/>
                  </a:schemeClr>
                </a:solidFill>
              </a:rPr>
              <a:t>?</a:t>
            </a:r>
          </a:p>
        </p:txBody>
      </p:sp>
    </p:spTree>
    <p:extLst>
      <p:ext uri="{BB962C8B-B14F-4D97-AF65-F5344CB8AC3E}">
        <p14:creationId xmlns:p14="http://schemas.microsoft.com/office/powerpoint/2010/main" val="76986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DFE2E-D421-CF36-9A6F-63E697EF8D3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02D760A-9F56-592A-ED16-C11BF22147A0}"/>
              </a:ext>
            </a:extLst>
          </p:cNvPr>
          <p:cNvSpPr>
            <a:spLocks noGrp="1"/>
          </p:cNvSpPr>
          <p:nvPr>
            <p:ph type="title"/>
          </p:nvPr>
        </p:nvSpPr>
        <p:spPr>
          <a:xfrm>
            <a:off x="525780" y="0"/>
            <a:ext cx="10515600" cy="1325563"/>
          </a:xfrm>
        </p:spPr>
        <p:txBody>
          <a:bodyPr/>
          <a:lstStyle/>
          <a:p>
            <a:r>
              <a:rPr lang="sv-SE"/>
              <a:t>Återkoppling från styrgrupp och verksamheter</a:t>
            </a:r>
            <a:endParaRPr lang="en-SE"/>
          </a:p>
        </p:txBody>
      </p:sp>
      <p:sp>
        <p:nvSpPr>
          <p:cNvPr id="3" name="Platshållare för innehåll 2">
            <a:extLst>
              <a:ext uri="{FF2B5EF4-FFF2-40B4-BE49-F238E27FC236}">
                <a16:creationId xmlns:a16="http://schemas.microsoft.com/office/drawing/2014/main" id="{B766DEA6-E83C-53D5-D89E-16ACAF7F0696}"/>
              </a:ext>
            </a:extLst>
          </p:cNvPr>
          <p:cNvSpPr>
            <a:spLocks noGrp="1"/>
          </p:cNvSpPr>
          <p:nvPr>
            <p:ph idx="1"/>
          </p:nvPr>
        </p:nvSpPr>
        <p:spPr>
          <a:xfrm>
            <a:off x="209550" y="1143001"/>
            <a:ext cx="5574030" cy="2640329"/>
          </a:xfrm>
          <a:ln>
            <a:solidFill>
              <a:schemeClr val="accent1"/>
            </a:solidFill>
          </a:ln>
        </p:spPr>
        <p:txBody>
          <a:bodyPr>
            <a:normAutofit/>
          </a:bodyPr>
          <a:lstStyle/>
          <a:p>
            <a:pPr marL="0" indent="0">
              <a:buNone/>
            </a:pPr>
            <a:r>
              <a:rPr lang="sv-SE"/>
              <a:t>Är lösningen lätt att förstå för den som inte deltagit i samskapandet?</a:t>
            </a:r>
          </a:p>
          <a:p>
            <a:endParaRPr lang="en-SE"/>
          </a:p>
        </p:txBody>
      </p:sp>
      <p:sp>
        <p:nvSpPr>
          <p:cNvPr id="4" name="Platshållare för innehåll 2">
            <a:extLst>
              <a:ext uri="{FF2B5EF4-FFF2-40B4-BE49-F238E27FC236}">
                <a16:creationId xmlns:a16="http://schemas.microsoft.com/office/drawing/2014/main" id="{9B689D91-3BBE-9935-3FC7-8815433897F1}"/>
              </a:ext>
            </a:extLst>
          </p:cNvPr>
          <p:cNvSpPr txBox="1">
            <a:spLocks/>
          </p:cNvSpPr>
          <p:nvPr/>
        </p:nvSpPr>
        <p:spPr>
          <a:xfrm>
            <a:off x="209550" y="3909061"/>
            <a:ext cx="557403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Går det att se hur den fungerar i praktiken?</a:t>
            </a:r>
          </a:p>
          <a:p>
            <a:endParaRPr lang="en-SE"/>
          </a:p>
        </p:txBody>
      </p:sp>
      <p:sp>
        <p:nvSpPr>
          <p:cNvPr id="5" name="Platshållare för innehåll 2">
            <a:extLst>
              <a:ext uri="{FF2B5EF4-FFF2-40B4-BE49-F238E27FC236}">
                <a16:creationId xmlns:a16="http://schemas.microsoft.com/office/drawing/2014/main" id="{869B2F3A-5210-76F6-FD74-C9BF8FD06D60}"/>
              </a:ext>
            </a:extLst>
          </p:cNvPr>
          <p:cNvSpPr txBox="1">
            <a:spLocks/>
          </p:cNvSpPr>
          <p:nvPr/>
        </p:nvSpPr>
        <p:spPr>
          <a:xfrm>
            <a:off x="6008370" y="1143001"/>
            <a:ext cx="5833110" cy="2640329"/>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Vilken nytta kan lösningen ge?</a:t>
            </a:r>
          </a:p>
          <a:p>
            <a:endParaRPr lang="en-SE"/>
          </a:p>
        </p:txBody>
      </p:sp>
      <p:sp>
        <p:nvSpPr>
          <p:cNvPr id="7" name="Platshållare för innehåll 2">
            <a:extLst>
              <a:ext uri="{FF2B5EF4-FFF2-40B4-BE49-F238E27FC236}">
                <a16:creationId xmlns:a16="http://schemas.microsoft.com/office/drawing/2014/main" id="{43AD1300-A5AD-8D25-F0DD-968D4070BD09}"/>
              </a:ext>
            </a:extLst>
          </p:cNvPr>
          <p:cNvSpPr txBox="1">
            <a:spLocks/>
          </p:cNvSpPr>
          <p:nvPr/>
        </p:nvSpPr>
        <p:spPr>
          <a:xfrm>
            <a:off x="6008370" y="3909061"/>
            <a:ext cx="5833110" cy="2735580"/>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t>Vilka frågor eller hinder behöver lösas?</a:t>
            </a:r>
            <a:endParaRPr lang="sv-SE">
              <a:latin typeface="Helvetica" panose="020B0604020202020204" pitchFamily="34" charset="0"/>
              <a:cs typeface="Helvetica" panose="020B0604020202020204" pitchFamily="34" charset="0"/>
            </a:endParaRPr>
          </a:p>
          <a:p>
            <a:endParaRPr lang="en-SE"/>
          </a:p>
        </p:txBody>
      </p:sp>
    </p:spTree>
    <p:extLst>
      <p:ext uri="{BB962C8B-B14F-4D97-AF65-F5344CB8AC3E}">
        <p14:creationId xmlns:p14="http://schemas.microsoft.com/office/powerpoint/2010/main" val="25356048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01D8C-7F0C-E0DF-CF8D-A6B90F988F4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F4941C3-511F-5FDB-0706-DAA7249F191D}"/>
              </a:ext>
            </a:extLst>
          </p:cNvPr>
          <p:cNvSpPr>
            <a:spLocks noGrp="1"/>
          </p:cNvSpPr>
          <p:nvPr>
            <p:ph type="title"/>
          </p:nvPr>
        </p:nvSpPr>
        <p:spPr/>
        <p:txBody>
          <a:bodyPr/>
          <a:lstStyle/>
          <a:p>
            <a:r>
              <a:rPr lang="sv-SE"/>
              <a:t>Arbetspass: Fortsatt konkretisering </a:t>
            </a:r>
            <a:endParaRPr lang="en-SE"/>
          </a:p>
        </p:txBody>
      </p:sp>
      <p:sp>
        <p:nvSpPr>
          <p:cNvPr id="3" name="Platshållare för innehåll 2">
            <a:extLst>
              <a:ext uri="{FF2B5EF4-FFF2-40B4-BE49-F238E27FC236}">
                <a16:creationId xmlns:a16="http://schemas.microsoft.com/office/drawing/2014/main" id="{96A12B62-E303-1ECD-E25F-AE96F417D110}"/>
              </a:ext>
            </a:extLst>
          </p:cNvPr>
          <p:cNvSpPr>
            <a:spLocks noGrp="1"/>
          </p:cNvSpPr>
          <p:nvPr>
            <p:ph idx="1"/>
          </p:nvPr>
        </p:nvSpPr>
        <p:spPr/>
        <p:txBody>
          <a:bodyPr/>
          <a:lstStyle/>
          <a:p>
            <a:r>
              <a:rPr lang="sv-SE"/>
              <a:t>Utifrån styrgruppens och verksamheternas återkoppling:</a:t>
            </a:r>
          </a:p>
          <a:p>
            <a:pPr lvl="1"/>
            <a:r>
              <a:rPr lang="sv-SE"/>
              <a:t>Vad behöver förtydligas och konkretiseras?</a:t>
            </a:r>
            <a:endParaRPr lang="en-SE"/>
          </a:p>
        </p:txBody>
      </p:sp>
      <p:sp>
        <p:nvSpPr>
          <p:cNvPr id="4" name="Rektangel: rundade hörn 3">
            <a:extLst>
              <a:ext uri="{FF2B5EF4-FFF2-40B4-BE49-F238E27FC236}">
                <a16:creationId xmlns:a16="http://schemas.microsoft.com/office/drawing/2014/main" id="{8DD97A2E-7748-2242-B6BF-79398F1A10D8}"/>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a:t>
            </a:r>
          </a:p>
          <a:p>
            <a:pPr marL="457200" indent="-457200">
              <a:buFont typeface="Arial" panose="020B0604020202020204" pitchFamily="34" charset="0"/>
              <a:buChar char="•"/>
            </a:pPr>
            <a:r>
              <a:rPr lang="sv-SE" sz="2400">
                <a:solidFill>
                  <a:schemeClr val="bg2">
                    <a:lumMod val="25000"/>
                  </a:schemeClr>
                </a:solidFill>
              </a:rPr>
              <a:t>Återberätta i helgrupp</a:t>
            </a:r>
          </a:p>
        </p:txBody>
      </p:sp>
      <p:sp>
        <p:nvSpPr>
          <p:cNvPr id="5" name="Rektangel: rundade hörn 4">
            <a:extLst>
              <a:ext uri="{FF2B5EF4-FFF2-40B4-BE49-F238E27FC236}">
                <a16:creationId xmlns:a16="http://schemas.microsoft.com/office/drawing/2014/main" id="{21F1AA3D-CF04-243B-C623-D3D8397DE016}"/>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265866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D52F1-D072-9387-DD7D-3B7768A3321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325C5DD-D0E7-D149-6E86-F459675F4C0B}"/>
              </a:ext>
            </a:extLst>
          </p:cNvPr>
          <p:cNvSpPr>
            <a:spLocks noGrp="1"/>
          </p:cNvSpPr>
          <p:nvPr>
            <p:ph type="title"/>
          </p:nvPr>
        </p:nvSpPr>
        <p:spPr>
          <a:xfrm>
            <a:off x="7380407" y="743447"/>
            <a:ext cx="4525081" cy="3692028"/>
          </a:xfrm>
          <a:noFill/>
        </p:spPr>
        <p:txBody>
          <a:bodyPr vert="horz" lIns="91440" tIns="45720" rIns="91440" bIns="45720" rtlCol="0" anchor="b">
            <a:normAutofit/>
          </a:bodyPr>
          <a:lstStyle/>
          <a:p>
            <a:r>
              <a:rPr lang="en-US" sz="5200" b="1" err="1"/>
              <a:t>Arbetspass</a:t>
            </a:r>
            <a:r>
              <a:rPr lang="en-US" sz="5200" b="1"/>
              <a:t> 1:</a:t>
            </a:r>
            <a:r>
              <a:rPr lang="en-US" sz="5200"/>
              <a:t> </a:t>
            </a:r>
            <a:r>
              <a:rPr lang="en-US" sz="5200" err="1"/>
              <a:t>Fortsatt</a:t>
            </a:r>
            <a:r>
              <a:rPr lang="en-US" sz="5200"/>
              <a:t> </a:t>
            </a:r>
            <a:r>
              <a:rPr lang="en-US" sz="5200" err="1"/>
              <a:t>konkretisering</a:t>
            </a:r>
            <a:r>
              <a:rPr lang="en-US" sz="5200"/>
              <a:t> </a:t>
            </a:r>
          </a:p>
        </p:txBody>
      </p:sp>
      <p:pic>
        <p:nvPicPr>
          <p:cNvPr id="5" name="Platshållare för innehåll 4" descr="Stora och små pilar">
            <a:extLst>
              <a:ext uri="{FF2B5EF4-FFF2-40B4-BE49-F238E27FC236}">
                <a16:creationId xmlns:a16="http://schemas.microsoft.com/office/drawing/2014/main" id="{1F59C14F-1DAD-7741-64AB-5E12A5B1CC37}"/>
              </a:ext>
            </a:extLst>
          </p:cNvPr>
          <p:cNvPicPr>
            <a:picLocks noChangeAspect="1"/>
          </p:cNvPicPr>
          <p:nvPr/>
        </p:nvPicPr>
        <p:blipFill>
          <a:blip r:embed="rId3" cstate="email">
            <a:extLst>
              <a:ext uri="{28A0092B-C50C-407E-A947-70E740481C1C}">
                <a14:useLocalDpi xmlns:a14="http://schemas.microsoft.com/office/drawing/2010/main" val="0"/>
              </a:ext>
            </a:extLst>
          </a:blip>
          <a:srcRect r="31936" b="-1"/>
          <a:stretch>
            <a:fillRect/>
          </a:stretch>
        </p:blipFill>
        <p:spPr>
          <a:xfrm>
            <a:off x="20" y="10"/>
            <a:ext cx="6992881" cy="6857990"/>
          </a:xfrm>
          <a:prstGeom prst="rect">
            <a:avLst/>
          </a:prstGeom>
        </p:spPr>
      </p:pic>
    </p:spTree>
    <p:extLst>
      <p:ext uri="{BB962C8B-B14F-4D97-AF65-F5344CB8AC3E}">
        <p14:creationId xmlns:p14="http://schemas.microsoft.com/office/powerpoint/2010/main" val="38920762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F4A0A3-20CC-0891-1FC8-DF39CB14B4FE}"/>
              </a:ext>
            </a:extLst>
          </p:cNvPr>
          <p:cNvSpPr>
            <a:spLocks noGrp="1"/>
          </p:cNvSpPr>
          <p:nvPr>
            <p:ph type="title"/>
          </p:nvPr>
        </p:nvSpPr>
        <p:spPr/>
        <p:txBody>
          <a:bodyPr/>
          <a:lstStyle/>
          <a:p>
            <a:r>
              <a:rPr lang="sv-SE"/>
              <a:t>Fortsatt konkretisering </a:t>
            </a:r>
            <a:endParaRPr lang="en-SE"/>
          </a:p>
        </p:txBody>
      </p:sp>
      <p:sp>
        <p:nvSpPr>
          <p:cNvPr id="3" name="Platshållare för innehåll 2">
            <a:extLst>
              <a:ext uri="{FF2B5EF4-FFF2-40B4-BE49-F238E27FC236}">
                <a16:creationId xmlns:a16="http://schemas.microsoft.com/office/drawing/2014/main" id="{513AA56B-C6AD-D26B-AE79-4E493AA539CC}"/>
              </a:ext>
            </a:extLst>
          </p:cNvPr>
          <p:cNvSpPr>
            <a:spLocks noGrp="1"/>
          </p:cNvSpPr>
          <p:nvPr>
            <p:ph idx="1"/>
          </p:nvPr>
        </p:nvSpPr>
        <p:spPr/>
        <p:txBody>
          <a:bodyPr/>
          <a:lstStyle/>
          <a:p>
            <a:r>
              <a:rPr lang="sv-SE"/>
              <a:t>Utifrån styrgruppens och verksamheternas återkoppling:</a:t>
            </a:r>
          </a:p>
          <a:p>
            <a:pPr lvl="1"/>
            <a:r>
              <a:rPr lang="sv-SE"/>
              <a:t>Vad behöver förtydligas och konkretiseras?</a:t>
            </a:r>
            <a:endParaRPr lang="en-SE"/>
          </a:p>
        </p:txBody>
      </p:sp>
      <p:sp>
        <p:nvSpPr>
          <p:cNvPr id="4" name="Rektangel: rundade hörn 3">
            <a:extLst>
              <a:ext uri="{FF2B5EF4-FFF2-40B4-BE49-F238E27FC236}">
                <a16:creationId xmlns:a16="http://schemas.microsoft.com/office/drawing/2014/main" id="{446A3BF2-AC62-9C40-5DAE-E2D51A1C9E47}"/>
              </a:ext>
            </a:extLst>
          </p:cNvPr>
          <p:cNvSpPr/>
          <p:nvPr/>
        </p:nvSpPr>
        <p:spPr>
          <a:xfrm>
            <a:off x="475319"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sv-SE" sz="2400">
                <a:solidFill>
                  <a:schemeClr val="bg2">
                    <a:lumMod val="25000"/>
                  </a:schemeClr>
                </a:solidFill>
              </a:rPr>
              <a:t>Diskutera i grupper</a:t>
            </a:r>
          </a:p>
          <a:p>
            <a:pPr marL="457200" indent="-457200">
              <a:buFont typeface="Arial" panose="020B0604020202020204" pitchFamily="34" charset="0"/>
              <a:buChar char="•"/>
            </a:pPr>
            <a:r>
              <a:rPr lang="sv-SE" sz="2400">
                <a:solidFill>
                  <a:schemeClr val="bg2">
                    <a:lumMod val="25000"/>
                  </a:schemeClr>
                </a:solidFill>
              </a:rPr>
              <a:t>Dokumentera </a:t>
            </a:r>
          </a:p>
          <a:p>
            <a:pPr marL="457200" indent="-457200">
              <a:buFont typeface="Arial" panose="020B0604020202020204" pitchFamily="34" charset="0"/>
              <a:buChar char="•"/>
            </a:pPr>
            <a:r>
              <a:rPr lang="sv-SE" sz="2400">
                <a:solidFill>
                  <a:schemeClr val="bg2">
                    <a:lumMod val="25000"/>
                  </a:schemeClr>
                </a:solidFill>
              </a:rPr>
              <a:t>Återberätta i helgrupp</a:t>
            </a:r>
          </a:p>
        </p:txBody>
      </p:sp>
      <p:sp>
        <p:nvSpPr>
          <p:cNvPr id="5" name="Rektangel: rundade hörn 4">
            <a:extLst>
              <a:ext uri="{FF2B5EF4-FFF2-40B4-BE49-F238E27FC236}">
                <a16:creationId xmlns:a16="http://schemas.microsoft.com/office/drawing/2014/main" id="{1686EC85-D0A3-3445-772B-C9A3B3A97AF3}"/>
              </a:ext>
            </a:extLst>
          </p:cNvPr>
          <p:cNvSpPr/>
          <p:nvPr/>
        </p:nvSpPr>
        <p:spPr>
          <a:xfrm>
            <a:off x="6415061" y="4965539"/>
            <a:ext cx="5620681" cy="177817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2400" b="1">
                <a:solidFill>
                  <a:schemeClr val="bg2">
                    <a:lumMod val="25000"/>
                  </a:schemeClr>
                </a:solidFill>
              </a:rPr>
              <a:t>Gruppindelning</a:t>
            </a:r>
            <a:r>
              <a:rPr lang="sv-SE" sz="2400">
                <a:solidFill>
                  <a:schemeClr val="bg2">
                    <a:lumMod val="25000"/>
                  </a:schemeClr>
                </a:solidFill>
              </a:rPr>
              <a:t>:</a:t>
            </a:r>
          </a:p>
          <a:p>
            <a:r>
              <a:rPr lang="sv-SE" sz="2400">
                <a:solidFill>
                  <a:schemeClr val="bg2">
                    <a:lumMod val="25000"/>
                  </a:schemeClr>
                </a:solidFill>
              </a:rPr>
              <a:t>Grupp 1: XX, XX, XX</a:t>
            </a:r>
          </a:p>
          <a:p>
            <a:r>
              <a:rPr lang="sv-SE" sz="2400">
                <a:solidFill>
                  <a:schemeClr val="bg2">
                    <a:lumMod val="25000"/>
                  </a:schemeClr>
                </a:solidFill>
              </a:rPr>
              <a:t>Grupp 2: XX, XX, XX</a:t>
            </a:r>
          </a:p>
          <a:p>
            <a:r>
              <a:rPr lang="sv-SE" sz="2400">
                <a:solidFill>
                  <a:schemeClr val="bg2">
                    <a:lumMod val="25000"/>
                  </a:schemeClr>
                </a:solidFill>
              </a:rPr>
              <a:t>Grupp 3: XX, XX, XX</a:t>
            </a:r>
          </a:p>
        </p:txBody>
      </p:sp>
    </p:spTree>
    <p:extLst>
      <p:ext uri="{BB962C8B-B14F-4D97-AF65-F5344CB8AC3E}">
        <p14:creationId xmlns:p14="http://schemas.microsoft.com/office/powerpoint/2010/main" val="162245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3A99-7145-011B-0A7C-F399373D1819}"/>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ABC1395F-45EA-190F-8294-B2DF252DC99E}"/>
              </a:ext>
            </a:extLst>
          </p:cNvPr>
          <p:cNvSpPr txBox="1"/>
          <p:nvPr/>
        </p:nvSpPr>
        <p:spPr>
          <a:xfrm>
            <a:off x="348711" y="391953"/>
            <a:ext cx="4546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cs typeface="Helvetica"/>
              </a:rPr>
              <a:t>Fika och </a:t>
            </a:r>
            <a:r>
              <a:rPr lang="en-US" sz="4800" err="1">
                <a:cs typeface="Helvetica"/>
              </a:rPr>
              <a:t>fira</a:t>
            </a:r>
            <a:r>
              <a:rPr lang="en-US" sz="4800">
                <a:cs typeface="Helvetica"/>
              </a:rPr>
              <a:t>!</a:t>
            </a:r>
            <a:endParaRPr lang="sv-SE" sz="4800">
              <a:ea typeface="Calibri" panose="020F0502020204030204"/>
              <a:cs typeface="Calibri" panose="020F0502020204030204"/>
            </a:endParaRPr>
          </a:p>
        </p:txBody>
      </p:sp>
      <p:sp>
        <p:nvSpPr>
          <p:cNvPr id="3" name="textruta 2">
            <a:extLst>
              <a:ext uri="{FF2B5EF4-FFF2-40B4-BE49-F238E27FC236}">
                <a16:creationId xmlns:a16="http://schemas.microsoft.com/office/drawing/2014/main" id="{E22CD6A6-83FF-C619-4AE2-1E4ECEF74262}"/>
              </a:ext>
            </a:extLst>
          </p:cNvPr>
          <p:cNvSpPr txBox="1"/>
          <p:nvPr/>
        </p:nvSpPr>
        <p:spPr>
          <a:xfrm>
            <a:off x="348712" y="1591275"/>
            <a:ext cx="3413820" cy="4154984"/>
          </a:xfrm>
          <a:prstGeom prst="rect">
            <a:avLst/>
          </a:prstGeom>
          <a:no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4400" noProof="0">
                <a:cs typeface="Helvetica"/>
              </a:rPr>
              <a:t>Vi har en lösning på vårt problem</a:t>
            </a:r>
            <a:r>
              <a:rPr lang="sv-SE" sz="4400">
                <a:cs typeface="Helvetica"/>
              </a:rPr>
              <a:t> </a:t>
            </a:r>
          </a:p>
          <a:p>
            <a:pPr algn="l"/>
            <a:endParaRPr lang="sv-SE" sz="4400" i="1" noProof="0">
              <a:cs typeface="Helvetica"/>
              <a:sym typeface="Wingdings" panose="05000000000000000000" pitchFamily="2" charset="2"/>
            </a:endParaRPr>
          </a:p>
          <a:p>
            <a:pPr algn="l"/>
            <a:r>
              <a:rPr lang="sv-SE" sz="4400" i="1" noProof="0">
                <a:cs typeface="Helvetica"/>
                <a:sym typeface="Wingdings" panose="05000000000000000000" pitchFamily="2" charset="2"/>
              </a:rPr>
              <a:t>- det ska vi fira!</a:t>
            </a:r>
            <a:endParaRPr lang="sv-SE" sz="4400" i="1">
              <a:ea typeface="Calibri" panose="020F0502020204030204"/>
              <a:cs typeface="Calibri" panose="020F0502020204030204"/>
            </a:endParaRPr>
          </a:p>
        </p:txBody>
      </p:sp>
      <p:pic>
        <p:nvPicPr>
          <p:cNvPr id="8" name="Bildobjekt 7" descr="Kaffekoppar med kaffe och kaffekonst">
            <a:extLst>
              <a:ext uri="{FF2B5EF4-FFF2-40B4-BE49-F238E27FC236}">
                <a16:creationId xmlns:a16="http://schemas.microsoft.com/office/drawing/2014/main" id="{D73B1DE9-7C57-FA4D-66CD-774DC34FE245}"/>
              </a:ext>
            </a:extLst>
          </p:cNvPr>
          <p:cNvPicPr>
            <a:picLocks noChangeAspect="1"/>
          </p:cNvPicPr>
          <p:nvPr/>
        </p:nvPicPr>
        <p:blipFill>
          <a:blip r:embed="rId3" cstate="email">
            <a:extLst>
              <a:ext uri="{28A0092B-C50C-407E-A947-70E740481C1C}">
                <a14:useLocalDpi xmlns:a14="http://schemas.microsoft.com/office/drawing/2010/main" val="0"/>
              </a:ext>
            </a:extLst>
          </a:blip>
          <a:srcRect l="149" r="21181"/>
          <a:stretch>
            <a:fillRect/>
          </a:stretch>
        </p:blipFill>
        <p:spPr>
          <a:xfrm>
            <a:off x="4271277" y="0"/>
            <a:ext cx="7920723" cy="6858000"/>
          </a:xfrm>
          <a:prstGeom prst="rect">
            <a:avLst/>
          </a:prstGeom>
        </p:spPr>
      </p:pic>
    </p:spTree>
    <p:extLst>
      <p:ext uri="{BB962C8B-B14F-4D97-AF65-F5344CB8AC3E}">
        <p14:creationId xmlns:p14="http://schemas.microsoft.com/office/powerpoint/2010/main" val="31060688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Färgade stift fästa i en kalender">
            <a:extLst>
              <a:ext uri="{FF2B5EF4-FFF2-40B4-BE49-F238E27FC236}">
                <a16:creationId xmlns:a16="http://schemas.microsoft.com/office/drawing/2014/main" id="{4B10DC39-1711-0F0F-05B8-136D693A6819}"/>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b="15746"/>
          <a:stretch>
            <a:fillRect/>
          </a:stretch>
        </p:blipFill>
        <p:spPr>
          <a:xfrm>
            <a:off x="-3303" y="0"/>
            <a:ext cx="12191980" cy="6856718"/>
          </a:xfrm>
          <a:prstGeom prst="rect">
            <a:avLst/>
          </a:prstGeom>
        </p:spPr>
      </p:pic>
      <p:sp>
        <p:nvSpPr>
          <p:cNvPr id="7" name="textruta 6">
            <a:extLst>
              <a:ext uri="{FF2B5EF4-FFF2-40B4-BE49-F238E27FC236}">
                <a16:creationId xmlns:a16="http://schemas.microsoft.com/office/drawing/2014/main" id="{03818F66-39DE-DF0F-BA40-1567F7A8E410}"/>
              </a:ext>
            </a:extLst>
          </p:cNvPr>
          <p:cNvSpPr txBox="1"/>
          <p:nvPr/>
        </p:nvSpPr>
        <p:spPr>
          <a:xfrm>
            <a:off x="787676" y="5508560"/>
            <a:ext cx="10610021" cy="769441"/>
          </a:xfrm>
          <a:prstGeom prst="rect">
            <a:avLst/>
          </a:prstGeom>
          <a:solidFill>
            <a:schemeClr val="bg1"/>
          </a:solidFill>
        </p:spPr>
        <p:txBody>
          <a:bodyPr wrap="square">
            <a:spAutoFit/>
          </a:bodyPr>
          <a:lstStyle/>
          <a:p>
            <a:r>
              <a:rPr lang="sv-SE" sz="4400" b="1"/>
              <a:t>Arbetspass 2:</a:t>
            </a:r>
            <a:r>
              <a:rPr lang="sv-SE" sz="4400"/>
              <a:t> </a:t>
            </a:r>
            <a:r>
              <a:rPr lang="sv-SE" sz="4400">
                <a:cs typeface="Helvetica" panose="020B0604020202020204" pitchFamily="34" charset="0"/>
              </a:rPr>
              <a:t>Planera test av lösningen</a:t>
            </a:r>
            <a:endParaRPr lang="en-SE"/>
          </a:p>
        </p:txBody>
      </p:sp>
    </p:spTree>
    <p:extLst>
      <p:ext uri="{BB962C8B-B14F-4D97-AF65-F5344CB8AC3E}">
        <p14:creationId xmlns:p14="http://schemas.microsoft.com/office/powerpoint/2010/main" val="35239872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0ED2E2-8244-8D3D-1AA7-1EB54C67C374}"/>
              </a:ext>
            </a:extLst>
          </p:cNvPr>
          <p:cNvSpPr>
            <a:spLocks noGrp="1"/>
          </p:cNvSpPr>
          <p:nvPr>
            <p:ph type="title"/>
          </p:nvPr>
        </p:nvSpPr>
        <p:spPr/>
        <p:txBody>
          <a:bodyPr/>
          <a:lstStyle/>
          <a:p>
            <a:r>
              <a:rPr lang="sv-SE">
                <a:cs typeface="Helvetica" panose="020B0604020202020204" pitchFamily="34" charset="0"/>
              </a:rPr>
              <a:t>Planera test av lösningen</a:t>
            </a:r>
            <a:endParaRPr lang="en-SE"/>
          </a:p>
        </p:txBody>
      </p:sp>
      <p:sp>
        <p:nvSpPr>
          <p:cNvPr id="3" name="Platshållare för innehåll 2">
            <a:extLst>
              <a:ext uri="{FF2B5EF4-FFF2-40B4-BE49-F238E27FC236}">
                <a16:creationId xmlns:a16="http://schemas.microsoft.com/office/drawing/2014/main" id="{9A725C56-05FB-59DB-40D7-97096D67DF02}"/>
              </a:ext>
            </a:extLst>
          </p:cNvPr>
          <p:cNvSpPr>
            <a:spLocks noGrp="1"/>
          </p:cNvSpPr>
          <p:nvPr>
            <p:ph idx="1"/>
          </p:nvPr>
        </p:nvSpPr>
        <p:spPr/>
        <p:txBody>
          <a:bodyPr/>
          <a:lstStyle/>
          <a:p>
            <a:r>
              <a:rPr lang="sv-SE"/>
              <a:t>Vilka verksamheter ska testa lösningen?</a:t>
            </a:r>
          </a:p>
          <a:p>
            <a:r>
              <a:rPr lang="sv-SE"/>
              <a:t>Ska hela lösningen eller delar av lösningen testas?</a:t>
            </a:r>
          </a:p>
          <a:p>
            <a:r>
              <a:rPr lang="sv-SE"/>
              <a:t>Vilka personer kan vara kontaktpersoner på olika verksamheter?</a:t>
            </a:r>
          </a:p>
          <a:p>
            <a:r>
              <a:rPr lang="sv-SE"/>
              <a:t>Hur ska testet dokumenteras?</a:t>
            </a:r>
          </a:p>
          <a:p>
            <a:r>
              <a:rPr lang="sv-SE"/>
              <a:t>Hur länge ska testet pågå? När ska vi starta?</a:t>
            </a:r>
          </a:p>
          <a:p>
            <a:r>
              <a:rPr lang="sv-SE"/>
              <a:t>När ska vi återses för utvärdering av testet?</a:t>
            </a:r>
          </a:p>
          <a:p>
            <a:endParaRPr lang="sv-SE"/>
          </a:p>
        </p:txBody>
      </p:sp>
    </p:spTree>
    <p:extLst>
      <p:ext uri="{BB962C8B-B14F-4D97-AF65-F5344CB8AC3E}">
        <p14:creationId xmlns:p14="http://schemas.microsoft.com/office/powerpoint/2010/main" val="12446223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50BC15-019C-FA56-9357-C0BB77C67538}"/>
              </a:ext>
            </a:extLst>
          </p:cNvPr>
          <p:cNvSpPr>
            <a:spLocks noGrp="1"/>
          </p:cNvSpPr>
          <p:nvPr>
            <p:ph type="title"/>
          </p:nvPr>
        </p:nvSpPr>
        <p:spPr>
          <a:xfrm>
            <a:off x="838201" y="345810"/>
            <a:ext cx="5120561" cy="1325563"/>
          </a:xfrm>
        </p:spPr>
        <p:txBody>
          <a:bodyPr>
            <a:normAutofit/>
          </a:bodyPr>
          <a:lstStyle/>
          <a:p>
            <a:r>
              <a:rPr lang="sv-SE" dirty="0"/>
              <a:t>Utvärdering av workshop-serien</a:t>
            </a:r>
          </a:p>
        </p:txBody>
      </p:sp>
      <p:sp>
        <p:nvSpPr>
          <p:cNvPr id="3" name="Platshållare för innehåll 2">
            <a:extLst>
              <a:ext uri="{FF2B5EF4-FFF2-40B4-BE49-F238E27FC236}">
                <a16:creationId xmlns:a16="http://schemas.microsoft.com/office/drawing/2014/main" id="{D340348D-3CAA-436B-EF96-22715763E8A4}"/>
              </a:ext>
            </a:extLst>
          </p:cNvPr>
          <p:cNvSpPr>
            <a:spLocks noGrp="1"/>
          </p:cNvSpPr>
          <p:nvPr>
            <p:ph idx="1"/>
          </p:nvPr>
        </p:nvSpPr>
        <p:spPr>
          <a:xfrm>
            <a:off x="838201" y="1825625"/>
            <a:ext cx="5423406" cy="4351338"/>
          </a:xfrm>
        </p:spPr>
        <p:txBody>
          <a:bodyPr>
            <a:normAutofit/>
          </a:bodyPr>
          <a:lstStyle/>
          <a:p>
            <a:r>
              <a:rPr lang="sv-SE" sz="2400"/>
              <a:t>Vad har fungerat bra / varit lätt? </a:t>
            </a:r>
          </a:p>
          <a:p>
            <a:r>
              <a:rPr lang="sv-SE" sz="2400"/>
              <a:t>Vad hade kunnat göras annorlunda / bättre? </a:t>
            </a:r>
          </a:p>
          <a:p>
            <a:endParaRPr lang="sv-SE" sz="2400"/>
          </a:p>
          <a:p>
            <a:pPr marL="0" indent="0">
              <a:buNone/>
            </a:pPr>
            <a:r>
              <a:rPr lang="sv-SE" sz="2400" b="1"/>
              <a:t>Uppgift:</a:t>
            </a:r>
          </a:p>
          <a:p>
            <a:pPr marL="514350" indent="-514350">
              <a:buAutoNum type="arabicPeriod"/>
            </a:pPr>
            <a:r>
              <a:rPr lang="sv-SE" sz="2400"/>
              <a:t>Grön post-it: fungerat bra/varit lätt</a:t>
            </a:r>
          </a:p>
          <a:p>
            <a:pPr marL="514350" indent="-514350">
              <a:buAutoNum type="arabicPeriod"/>
            </a:pPr>
            <a:r>
              <a:rPr lang="sv-SE" sz="2400"/>
              <a:t>Orange post-it: kunde gjorts annorlunda/bättre.</a:t>
            </a:r>
          </a:p>
          <a:p>
            <a:endParaRPr lang="sv-SE" sz="2400"/>
          </a:p>
        </p:txBody>
      </p:sp>
      <p:pic>
        <p:nvPicPr>
          <p:cNvPr id="1028" name="Picture 4" descr="Post It, Notera, Pm, Anteckningsblock">
            <a:extLst>
              <a:ext uri="{FF2B5EF4-FFF2-40B4-BE49-F238E27FC236}">
                <a16:creationId xmlns:a16="http://schemas.microsoft.com/office/drawing/2014/main" id="{1CC87A67-F5AD-DA17-DE79-B0DE5C95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13" r="14943" b="-1"/>
          <a:stretch>
            <a:fillRect/>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Post It, Notera, Pm, Anteckningsblock">
            <a:extLst>
              <a:ext uri="{FF2B5EF4-FFF2-40B4-BE49-F238E27FC236}">
                <a16:creationId xmlns:a16="http://schemas.microsoft.com/office/drawing/2014/main" id="{5A402009-A7C5-ED4F-F060-A51D1284695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l="9084" r="12820" b="4"/>
          <a:stretch>
            <a:fillRect/>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225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E07A-1E52-B4A3-EFBC-05CD0A760D6B}"/>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F3E44E07-B518-CCD3-E41F-C29FC17D616C}"/>
              </a:ext>
            </a:extLst>
          </p:cNvPr>
          <p:cNvSpPr>
            <a:spLocks noGrp="1"/>
          </p:cNvSpPr>
          <p:nvPr>
            <p:ph type="ctrTitle"/>
          </p:nvPr>
        </p:nvSpPr>
        <p:spPr/>
        <p:txBody>
          <a:bodyPr/>
          <a:lstStyle/>
          <a:p>
            <a:r>
              <a:rPr lang="sv-SE"/>
              <a:t>Tack!</a:t>
            </a:r>
          </a:p>
        </p:txBody>
      </p:sp>
      <p:sp>
        <p:nvSpPr>
          <p:cNvPr id="5" name="Underrubrik 4">
            <a:extLst>
              <a:ext uri="{FF2B5EF4-FFF2-40B4-BE49-F238E27FC236}">
                <a16:creationId xmlns:a16="http://schemas.microsoft.com/office/drawing/2014/main" id="{B1C7ADFA-A3AE-5625-6242-97D70F3D8289}"/>
              </a:ext>
            </a:extLst>
          </p:cNvPr>
          <p:cNvSpPr>
            <a:spLocks noGrp="1"/>
          </p:cNvSpPr>
          <p:nvPr>
            <p:ph type="subTitle" idx="1"/>
          </p:nvPr>
        </p:nvSpPr>
        <p:spPr/>
        <p:txBody>
          <a:bodyPr/>
          <a:lstStyle/>
          <a:p>
            <a:r>
              <a:rPr lang="sv-SE"/>
              <a:t>Namn och kontaktuppgifter till processledare</a:t>
            </a:r>
          </a:p>
        </p:txBody>
      </p:sp>
    </p:spTree>
    <p:extLst>
      <p:ext uri="{BB962C8B-B14F-4D97-AF65-F5344CB8AC3E}">
        <p14:creationId xmlns:p14="http://schemas.microsoft.com/office/powerpoint/2010/main" val="10988643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BEBDCEA1-F8E7-2ED7-DDC0-549208617209}"/>
            </a:ext>
          </a:extLst>
        </p:cNvPr>
        <p:cNvGrpSpPr/>
        <p:nvPr/>
      </p:nvGrpSpPr>
      <p:grpSpPr>
        <a:xfrm>
          <a:off x="0" y="0"/>
          <a:ext cx="0" cy="0"/>
          <a:chOff x="0" y="0"/>
          <a:chExt cx="0" cy="0"/>
        </a:xfrm>
      </p:grpSpPr>
    </p:spTree>
    <p:extLst>
      <p:ext uri="{BB962C8B-B14F-4D97-AF65-F5344CB8AC3E}">
        <p14:creationId xmlns:p14="http://schemas.microsoft.com/office/powerpoint/2010/main" val="21848743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4119346F40EF540AE184579CDC2C2B6" ma:contentTypeVersion="15" ma:contentTypeDescription="Skapa ett nytt dokument." ma:contentTypeScope="" ma:versionID="bfb0b0d4356a77c26a6474a0b5564a03">
  <xsd:schema xmlns:xsd="http://www.w3.org/2001/XMLSchema" xmlns:xs="http://www.w3.org/2001/XMLSchema" xmlns:p="http://schemas.microsoft.com/office/2006/metadata/properties" xmlns:ns2="c17aedd2-9000-44dc-8f28-a2e47ed4f960" xmlns:ns3="8d9549ae-8c53-4f26-848a-396b1d98d6e0" targetNamespace="http://schemas.microsoft.com/office/2006/metadata/properties" ma:root="true" ma:fieldsID="0ea062123eece8917025c75aafa27633" ns2:_="" ns3:_="">
    <xsd:import namespace="c17aedd2-9000-44dc-8f28-a2e47ed4f960"/>
    <xsd:import namespace="8d9549ae-8c53-4f26-848a-396b1d98d6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LengthInSeconds" minOccurs="0"/>
                <xsd:element ref="ns2:Indexeratkla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7aedd2-9000-44dc-8f28-a2e47ed4f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f56b5669-8d4c-4328-81e7-31ab7de9bcb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Indexeratklart" ma:index="22" nillable="true" ma:displayName="Indexerat klart" ma:default="1" ma:format="Dropdown" ma:internalName="Indexeratklar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d9549ae-8c53-4f26-848a-396b1d98d6e0"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element name="TaxCatchAll" ma:index="19" nillable="true" ma:displayName="Taxonomy Catch All Column" ma:hidden="true" ma:list="{58139e4b-857e-44c5-b0ed-a145a98c0d31}" ma:internalName="TaxCatchAll" ma:showField="CatchAllData" ma:web="8d9549ae-8c53-4f26-848a-396b1d98d6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d9549ae-8c53-4f26-848a-396b1d98d6e0" xsi:nil="true"/>
    <lcf76f155ced4ddcb4097134ff3c332f xmlns="c17aedd2-9000-44dc-8f28-a2e47ed4f960">
      <Terms xmlns="http://schemas.microsoft.com/office/infopath/2007/PartnerControls"/>
    </lcf76f155ced4ddcb4097134ff3c332f>
    <Indexeratklart xmlns="c17aedd2-9000-44dc-8f28-a2e47ed4f960">true</Indexeratklar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872AF8-82FC-4A65-8321-E1C96A9FCFCC}">
  <ds:schemaRefs>
    <ds:schemaRef ds:uri="8d9549ae-8c53-4f26-848a-396b1d98d6e0"/>
    <ds:schemaRef ds:uri="c17aedd2-9000-44dc-8f28-a2e47ed4f9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9FDC5D-01DA-4B89-8BE3-A09FBB03F52E}">
  <ds:schemaRefs>
    <ds:schemaRef ds:uri="http://www.w3.org/XML/1998/namespace"/>
    <ds:schemaRef ds:uri="http://purl.org/dc/terms/"/>
    <ds:schemaRef ds:uri="http://purl.org/dc/elements/1.1/"/>
    <ds:schemaRef ds:uri="http://schemas.microsoft.com/office/2006/documentManagement/types"/>
    <ds:schemaRef ds:uri="http://schemas.openxmlformats.org/package/2006/metadata/core-properties"/>
    <ds:schemaRef ds:uri="8d9549ae-8c53-4f26-848a-396b1d98d6e0"/>
    <ds:schemaRef ds:uri="http://purl.org/dc/dcmitype/"/>
    <ds:schemaRef ds:uri="http://schemas.microsoft.com/office/infopath/2007/PartnerControls"/>
    <ds:schemaRef ds:uri="c17aedd2-9000-44dc-8f28-a2e47ed4f960"/>
    <ds:schemaRef ds:uri="http://schemas.microsoft.com/office/2006/metadata/properties"/>
  </ds:schemaRefs>
</ds:datastoreItem>
</file>

<file path=customXml/itemProps3.xml><?xml version="1.0" encoding="utf-8"?>
<ds:datastoreItem xmlns:ds="http://schemas.openxmlformats.org/officeDocument/2006/customXml" ds:itemID="{D5F35E28-F718-4026-B27D-A565986936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7069</Words>
  <Application>Microsoft Office PowerPoint</Application>
  <PresentationFormat>Bredbild</PresentationFormat>
  <Paragraphs>738</Paragraphs>
  <Slides>60</Slides>
  <Notes>53</Notes>
  <HiddenSlides>4</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60</vt:i4>
      </vt:variant>
    </vt:vector>
  </HeadingPairs>
  <TitlesOfParts>
    <vt:vector size="69" baseType="lpstr">
      <vt:lpstr>Comic Sans MS</vt:lpstr>
      <vt:lpstr>Calibri</vt:lpstr>
      <vt:lpstr>Arial,Sans-Serif</vt:lpstr>
      <vt:lpstr>Aptos Display</vt:lpstr>
      <vt:lpstr>Helvetica</vt:lpstr>
      <vt:lpstr>Arial</vt:lpstr>
      <vt:lpstr>Segoe UI</vt:lpstr>
      <vt:lpstr>Aptos</vt:lpstr>
      <vt:lpstr>Office-tema</vt:lpstr>
      <vt:lpstr>Innehållsförteckning för Tre workshops</vt:lpstr>
      <vt:lpstr>PowerPoint-presentation</vt:lpstr>
      <vt:lpstr>Välkommen till projekt XX. Workshop 1.</vt:lpstr>
      <vt:lpstr>Dold bild – Tidsåtgång (ca) för varje del i ws</vt:lpstr>
      <vt:lpstr>Dagens agenda</vt:lpstr>
      <vt:lpstr>Dold bild – Agenda med cirka tidsåtgång</vt:lpstr>
      <vt:lpstr>Projektets bakgrund</vt:lpstr>
      <vt:lpstr>Workshopseriens upplägg</vt:lpstr>
      <vt:lpstr>Förhållningssätt vid samskapande</vt:lpstr>
      <vt:lpstr>Lära känna varandra  – ”Isberget”</vt:lpstr>
      <vt:lpstr>Arbetspass 1: Vilka är vi som är här?</vt:lpstr>
      <vt:lpstr>Min verksamhet  </vt:lpstr>
      <vt:lpstr>Roller i samskapandet</vt:lpstr>
      <vt:lpstr>PowerPoint-presentation</vt:lpstr>
      <vt:lpstr>Arbetspass 2  Olika perspektiv - gemensamma problem?  </vt:lpstr>
      <vt:lpstr>Olika perspektiv - gemensamma problem?  </vt:lpstr>
      <vt:lpstr>Gemensamma utmaningar - återrapportering från grupperna</vt:lpstr>
      <vt:lpstr>Bensträckare – 5 minuter</vt:lpstr>
      <vt:lpstr>Arbetspass 3 Prioritera gemensamma problem</vt:lpstr>
      <vt:lpstr>Diskutera gemensamma problem</vt:lpstr>
      <vt:lpstr>Till nästa gång</vt:lpstr>
      <vt:lpstr>Nästa workshop: [datum, tid och lokal]</vt:lpstr>
      <vt:lpstr>Tack för idag</vt:lpstr>
      <vt:lpstr>PowerPoint-presentation</vt:lpstr>
      <vt:lpstr>Välkommen till projekt XX Workshop 2</vt:lpstr>
      <vt:lpstr>PowerPoint-presentation</vt:lpstr>
      <vt:lpstr>Syftet med dagens workshop</vt:lpstr>
      <vt:lpstr>Dagens agenda</vt:lpstr>
      <vt:lpstr>Incheckning</vt:lpstr>
      <vt:lpstr>Arbetspass 1 Välja problem problem att gå vidare med</vt:lpstr>
      <vt:lpstr>Verksamheternas perspektiv på problemen </vt:lpstr>
      <vt:lpstr>Välja problem </vt:lpstr>
      <vt:lpstr>Arbetspass 2: Släpp loss kreativiteten!</vt:lpstr>
      <vt:lpstr>Ta fram idéer om lösningar</vt:lpstr>
      <vt:lpstr>PowerPoint-presentation</vt:lpstr>
      <vt:lpstr>PowerPoint-presentation</vt:lpstr>
      <vt:lpstr>Prioritera idéer att utveckla vidare</vt:lpstr>
      <vt:lpstr>Bensträckare – 5 minuter</vt:lpstr>
      <vt:lpstr>PowerPoint-presentation</vt:lpstr>
      <vt:lpstr>Arbetspass 4: Börja konkretisera lösningen</vt:lpstr>
      <vt:lpstr>PowerPoint-presentation</vt:lpstr>
      <vt:lpstr>Till nästa gång</vt:lpstr>
      <vt:lpstr>Nästa workshop: [datum, tid och lokal]</vt:lpstr>
      <vt:lpstr>Tack för idag</vt:lpstr>
      <vt:lpstr>PowerPoint-presentation</vt:lpstr>
      <vt:lpstr>Välkommen till projekt XX. Workshop 3</vt:lpstr>
      <vt:lpstr>PowerPoint-presentation</vt:lpstr>
      <vt:lpstr>Syftet med dagens workshop</vt:lpstr>
      <vt:lpstr>Dagens agenda</vt:lpstr>
      <vt:lpstr>Incheckning</vt:lpstr>
      <vt:lpstr>Återkoppling från styrgrupp och verksamheter</vt:lpstr>
      <vt:lpstr>Arbetspass: Fortsatt konkretisering </vt:lpstr>
      <vt:lpstr>Arbetspass 1: Fortsatt konkretisering </vt:lpstr>
      <vt:lpstr>Fortsatt konkretisering </vt:lpstr>
      <vt:lpstr>PowerPoint-presentation</vt:lpstr>
      <vt:lpstr>PowerPoint-presentation</vt:lpstr>
      <vt:lpstr>Planera test av lösningen</vt:lpstr>
      <vt:lpstr>Utvärdering av workshop-serien</vt:lpstr>
      <vt:lpstr>Tack!</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Flink</dc:creator>
  <cp:lastModifiedBy>Andreas Larsson</cp:lastModifiedBy>
  <cp:revision>2</cp:revision>
  <cp:lastPrinted>2026-10-12T12:31:47Z</cp:lastPrinted>
  <dcterms:created xsi:type="dcterms:W3CDTF">2026-08-24T08:39:13Z</dcterms:created>
  <dcterms:modified xsi:type="dcterms:W3CDTF">2026-10-19T11:14:42Z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0x010100E4119346F40EF540AE184579CDC2C2B6</vt:lpwstr>
  </property>
</Properties>
</file>